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1" r:id="rId6"/>
    <p:sldId id="259" r:id="rId7"/>
    <p:sldId id="266" r:id="rId8"/>
    <p:sldId id="272" r:id="rId9"/>
    <p:sldId id="267" r:id="rId10"/>
    <p:sldId id="268" r:id="rId11"/>
    <p:sldId id="271" r:id="rId12"/>
    <p:sldId id="269" r:id="rId13"/>
    <p:sldId id="270" r:id="rId14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05" autoAdjust="0"/>
  </p:normalViewPr>
  <p:slideViewPr>
    <p:cSldViewPr snapToGrid="0">
      <p:cViewPr varScale="1">
        <p:scale>
          <a:sx n="81" d="100"/>
          <a:sy n="81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endParaRPr lang="de-DE" noProof="1"/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de-DE" noProof="1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de-DE" noProof="1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ru-RU" b="1" noProof="1"/>
            <a:t>вен</a:t>
          </a:r>
          <a:r>
            <a:rPr lang="ru-RU" b="1" u="sng" noProof="1"/>
            <a:t>Е</a:t>
          </a:r>
          <a:r>
            <a:rPr lang="ru-RU" b="1" noProof="1"/>
            <a:t>ц </a:t>
          </a:r>
          <a:r>
            <a:rPr lang="de-DE" b="1" noProof="1"/>
            <a:t>(Kranz) </a:t>
          </a:r>
          <a:r>
            <a:rPr lang="ru-RU" b="1" noProof="1"/>
            <a:t>– в</a:t>
          </a:r>
          <a:r>
            <a:rPr lang="ru-RU" b="1" u="sng" noProof="1"/>
            <a:t>Е</a:t>
          </a:r>
          <a:r>
            <a:rPr lang="ru-RU" b="1" noProof="1"/>
            <a:t>нец</a:t>
          </a:r>
          <a:r>
            <a:rPr lang="de-DE" b="1" noProof="1"/>
            <a:t> (Wiener)</a:t>
          </a:r>
          <a:r>
            <a:rPr lang="ru-RU" b="1" noProof="1"/>
            <a:t> </a:t>
          </a:r>
          <a:endParaRPr lang="de-DE" b="1" noProof="1"/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de-DE" noProof="1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de-DE" noProof="1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endParaRPr lang="de-DE" noProof="1"/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de-DE" noProof="1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de-DE" noProof="1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ru-RU" b="1" noProof="1"/>
            <a:t>мук</a:t>
          </a:r>
          <a:r>
            <a:rPr lang="ru-RU" b="1" u="sng" noProof="1"/>
            <a:t>А</a:t>
          </a:r>
          <a:r>
            <a:rPr lang="ru-RU" b="1" noProof="1"/>
            <a:t> </a:t>
          </a:r>
          <a:r>
            <a:rPr lang="de-DE" b="1" noProof="1"/>
            <a:t>(Mehl) </a:t>
          </a:r>
          <a:r>
            <a:rPr lang="ru-RU" b="1" noProof="1"/>
            <a:t>– м</a:t>
          </a:r>
          <a:r>
            <a:rPr lang="ru-RU" b="1" u="sng" noProof="1"/>
            <a:t>У</a:t>
          </a:r>
          <a:r>
            <a:rPr lang="ru-RU" b="1" noProof="1"/>
            <a:t>ка</a:t>
          </a:r>
          <a:r>
            <a:rPr lang="de-DE" b="1" noProof="1"/>
            <a:t> (Qual)</a:t>
          </a:r>
          <a:r>
            <a:rPr lang="ru-RU" b="1" noProof="1"/>
            <a:t> </a:t>
          </a:r>
          <a:endParaRPr lang="de-DE" b="1" noProof="1"/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de-DE" noProof="1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de-DE" noProof="1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endParaRPr lang="de-DE" noProof="1"/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de-DE" noProof="1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de-DE" noProof="1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ru-RU" b="1" noProof="1"/>
            <a:t>орг</a:t>
          </a:r>
          <a:r>
            <a:rPr lang="ru-RU" b="1" u="sng" noProof="1"/>
            <a:t>А</a:t>
          </a:r>
          <a:r>
            <a:rPr lang="ru-RU" b="1" noProof="1"/>
            <a:t>н </a:t>
          </a:r>
          <a:r>
            <a:rPr lang="de-DE" b="1" noProof="1"/>
            <a:t>(Orgel) </a:t>
          </a:r>
          <a:r>
            <a:rPr lang="ru-RU" b="1" noProof="1"/>
            <a:t>– </a:t>
          </a:r>
          <a:r>
            <a:rPr lang="ru-RU" b="1" u="sng" noProof="1"/>
            <a:t>О</a:t>
          </a:r>
          <a:r>
            <a:rPr lang="ru-RU" b="1" noProof="1"/>
            <a:t>рган </a:t>
          </a:r>
          <a:r>
            <a:rPr lang="de-DE" b="1" noProof="1"/>
            <a:t>(Organ)</a:t>
          </a:r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de-DE" noProof="1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de-DE" noProof="1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 custLinFactNeighborX="990">
        <dgm:presLayoutVars>
          <dgm:chMax/>
          <dgm:chPref val="0"/>
          <dgm:bulletEnabled val="1"/>
        </dgm:presLayoutVars>
      </dgm:prSet>
      <dgm:spPr/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 custLinFactNeighborX="-5943">
        <dgm:presLayoutVars>
          <dgm:chMax/>
          <dgm:chPref val="0"/>
          <dgm:bulletEnabled val="1"/>
        </dgm:presLayoutVars>
      </dgm:prSet>
      <dgm:spPr/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endParaRPr lang="de-DE" noProof="1"/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de-DE" noProof="1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de-DE" noProof="1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de-DE" b="1" noProof="1"/>
            <a:t>T</a:t>
          </a:r>
          <a:r>
            <a:rPr lang="de-DE" b="1" u="sng" noProof="1"/>
            <a:t>e</a:t>
          </a:r>
          <a:r>
            <a:rPr lang="de-DE" b="1" noProof="1"/>
            <a:t>nor </a:t>
          </a:r>
          <a:r>
            <a:rPr lang="ru-RU" b="1" noProof="1"/>
            <a:t>(лейтмотив, основной смысл) </a:t>
          </a:r>
          <a:r>
            <a:rPr lang="de-DE" b="1" noProof="1"/>
            <a:t>– Ten</a:t>
          </a:r>
          <a:r>
            <a:rPr lang="de-DE" b="1" u="sng" noProof="1"/>
            <a:t>o</a:t>
          </a:r>
          <a:r>
            <a:rPr lang="de-DE" b="1" noProof="1"/>
            <a:t>r (</a:t>
          </a:r>
          <a:r>
            <a:rPr lang="ru-RU" b="1" noProof="1"/>
            <a:t>тенор) </a:t>
          </a:r>
          <a:endParaRPr lang="de-DE" b="1" noProof="1"/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de-DE" noProof="1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de-DE" noProof="1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endParaRPr lang="de-DE" noProof="1"/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de-DE" noProof="1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de-DE" noProof="1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de-DE" b="1" dirty="0"/>
            <a:t>u</a:t>
          </a:r>
          <a:r>
            <a:rPr lang="ru-RU" b="1" dirty="0"/>
            <a:t>́</a:t>
          </a:r>
          <a:r>
            <a:rPr lang="de-DE" b="1" dirty="0" err="1"/>
            <a:t>mrei</a:t>
          </a:r>
          <a:r>
            <a:rPr lang="ru-RU" b="1" dirty="0"/>
            <a:t>ß</a:t>
          </a:r>
          <a:r>
            <a:rPr lang="de-DE" b="1" dirty="0"/>
            <a:t>en</a:t>
          </a:r>
          <a:r>
            <a:rPr lang="ru-RU" dirty="0"/>
            <a:t> – разрушить, снести</a:t>
          </a:r>
          <a:r>
            <a:rPr lang="ru-RU" i="1" dirty="0"/>
            <a:t> (напр., дом)</a:t>
          </a:r>
          <a:r>
            <a:rPr lang="ru-RU" b="1" dirty="0"/>
            <a:t> / </a:t>
          </a:r>
          <a:r>
            <a:rPr lang="de-DE" b="1" dirty="0" err="1"/>
            <a:t>umre</a:t>
          </a:r>
          <a:r>
            <a:rPr lang="ru-RU" b="1" dirty="0"/>
            <a:t>́</a:t>
          </a:r>
          <a:r>
            <a:rPr lang="de-DE" b="1" dirty="0"/>
            <a:t>i</a:t>
          </a:r>
          <a:r>
            <a:rPr lang="ru-RU" b="1" dirty="0"/>
            <a:t>ß</a:t>
          </a:r>
          <a:r>
            <a:rPr lang="de-DE" b="1" dirty="0"/>
            <a:t>en</a:t>
          </a:r>
          <a:r>
            <a:rPr lang="ru-RU" dirty="0"/>
            <a:t> – обрисовать, схематически набросать, кратко описать</a:t>
          </a:r>
          <a:endParaRPr lang="de-DE" b="1" noProof="1"/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de-DE" noProof="1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de-DE" noProof="1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endParaRPr lang="de-DE" noProof="1"/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de-DE" noProof="1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de-DE" noProof="1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de-DE" b="1" dirty="0"/>
            <a:t>u</a:t>
          </a:r>
          <a:r>
            <a:rPr lang="ru-RU" b="1" dirty="0"/>
            <a:t>́</a:t>
          </a:r>
          <a:r>
            <a:rPr lang="de-DE" b="1" dirty="0" err="1"/>
            <a:t>mschreiben</a:t>
          </a:r>
          <a:r>
            <a:rPr lang="ru-RU" dirty="0"/>
            <a:t> – написать заново, переписать</a:t>
          </a:r>
          <a:r>
            <a:rPr lang="ru-RU" b="1" dirty="0"/>
            <a:t> / </a:t>
          </a:r>
          <a:r>
            <a:rPr lang="de-DE" b="1" dirty="0" err="1"/>
            <a:t>umschre</a:t>
          </a:r>
          <a:r>
            <a:rPr lang="ru-RU" b="1" dirty="0"/>
            <a:t>́</a:t>
          </a:r>
          <a:r>
            <a:rPr lang="de-DE" b="1" dirty="0" err="1"/>
            <a:t>iben</a:t>
          </a:r>
          <a:r>
            <a:rPr lang="ru-RU" dirty="0"/>
            <a:t> – описать, дать описание, обрисовать</a:t>
          </a:r>
          <a:endParaRPr lang="de-DE" b="1" noProof="1"/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de-DE" noProof="1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de-DE" noProof="1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 custLinFactNeighborX="990">
        <dgm:presLayoutVars>
          <dgm:chMax/>
          <dgm:chPref val="0"/>
          <dgm:bulletEnabled val="1"/>
        </dgm:presLayoutVars>
      </dgm:prSet>
      <dgm:spPr/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 custLinFactNeighborX="-5943">
        <dgm:presLayoutVars>
          <dgm:chMax/>
          <dgm:chPref val="0"/>
          <dgm:bulletEnabled val="1"/>
        </dgm:presLayoutVars>
      </dgm:prSet>
      <dgm:spPr/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9895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noProof="1"/>
        </a:p>
      </dsp:txBody>
      <dsp:txXfrm>
        <a:off x="98960" y="389895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158308" y="1037475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rtlCol="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noProof="1"/>
            <a:t>вен</a:t>
          </a:r>
          <a:r>
            <a:rPr lang="ru-RU" sz="3200" b="1" u="sng" kern="1200" noProof="1"/>
            <a:t>Е</a:t>
          </a:r>
          <a:r>
            <a:rPr lang="ru-RU" sz="3200" b="1" kern="1200" noProof="1"/>
            <a:t>ц </a:t>
          </a:r>
          <a:r>
            <a:rPr lang="de-DE" sz="3200" b="1" kern="1200" noProof="1"/>
            <a:t>(Kranz) </a:t>
          </a:r>
          <a:r>
            <a:rPr lang="ru-RU" sz="3200" b="1" kern="1200" noProof="1"/>
            <a:t>– в</a:t>
          </a:r>
          <a:r>
            <a:rPr lang="ru-RU" sz="3200" b="1" u="sng" kern="1200" noProof="1"/>
            <a:t>Е</a:t>
          </a:r>
          <a:r>
            <a:rPr lang="ru-RU" sz="3200" b="1" kern="1200" noProof="1"/>
            <a:t>нец</a:t>
          </a:r>
          <a:r>
            <a:rPr lang="de-DE" sz="3200" b="1" kern="1200" noProof="1"/>
            <a:t> (Wiener)</a:t>
          </a:r>
          <a:r>
            <a:rPr lang="ru-RU" sz="3200" b="1" kern="1200" noProof="1"/>
            <a:t> </a:t>
          </a:r>
          <a:endParaRPr lang="de-DE" sz="3200" b="1" kern="1200" noProof="1"/>
        </a:p>
      </dsp:txBody>
      <dsp:txXfrm>
        <a:off x="158308" y="1037475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2142153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noProof="1"/>
        </a:p>
      </dsp:txBody>
      <dsp:txXfrm>
        <a:off x="98960" y="2142153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60" y="2789732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rtlCol="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noProof="1"/>
            <a:t>мук</a:t>
          </a:r>
          <a:r>
            <a:rPr lang="ru-RU" sz="3200" b="1" u="sng" kern="1200" noProof="1"/>
            <a:t>А</a:t>
          </a:r>
          <a:r>
            <a:rPr lang="ru-RU" sz="3200" b="1" kern="1200" noProof="1"/>
            <a:t> </a:t>
          </a:r>
          <a:r>
            <a:rPr lang="de-DE" sz="3200" b="1" kern="1200" noProof="1"/>
            <a:t>(Mehl) </a:t>
          </a:r>
          <a:r>
            <a:rPr lang="ru-RU" sz="3200" b="1" kern="1200" noProof="1"/>
            <a:t>– м</a:t>
          </a:r>
          <a:r>
            <a:rPr lang="ru-RU" sz="3200" b="1" u="sng" kern="1200" noProof="1"/>
            <a:t>У</a:t>
          </a:r>
          <a:r>
            <a:rPr lang="ru-RU" sz="3200" b="1" kern="1200" noProof="1"/>
            <a:t>ка</a:t>
          </a:r>
          <a:r>
            <a:rPr lang="de-DE" sz="3200" b="1" kern="1200" noProof="1"/>
            <a:t> (Qual)</a:t>
          </a:r>
          <a:r>
            <a:rPr lang="ru-RU" sz="3200" b="1" kern="1200" noProof="1"/>
            <a:t> </a:t>
          </a:r>
          <a:endParaRPr lang="de-DE" sz="3200" b="1" kern="1200" noProof="1"/>
        </a:p>
      </dsp:txBody>
      <dsp:txXfrm>
        <a:off x="98960" y="2789732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3894410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noProof="1"/>
        </a:p>
      </dsp:txBody>
      <dsp:txXfrm>
        <a:off x="98960" y="3894410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0" y="454199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rtlCol="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noProof="1"/>
            <a:t>орг</a:t>
          </a:r>
          <a:r>
            <a:rPr lang="ru-RU" sz="3200" b="1" u="sng" kern="1200" noProof="1"/>
            <a:t>А</a:t>
          </a:r>
          <a:r>
            <a:rPr lang="ru-RU" sz="3200" b="1" kern="1200" noProof="1"/>
            <a:t>н </a:t>
          </a:r>
          <a:r>
            <a:rPr lang="de-DE" sz="3200" b="1" kern="1200" noProof="1"/>
            <a:t>(Orgel) </a:t>
          </a:r>
          <a:r>
            <a:rPr lang="ru-RU" sz="3200" b="1" kern="1200" noProof="1"/>
            <a:t>– </a:t>
          </a:r>
          <a:r>
            <a:rPr lang="ru-RU" sz="3200" b="1" u="sng" kern="1200" noProof="1"/>
            <a:t>О</a:t>
          </a:r>
          <a:r>
            <a:rPr lang="ru-RU" sz="3200" b="1" kern="1200" noProof="1"/>
            <a:t>рган </a:t>
          </a:r>
          <a:r>
            <a:rPr lang="de-DE" sz="3200" b="1" kern="1200" noProof="1"/>
            <a:t>(Organ)</a:t>
          </a:r>
        </a:p>
      </dsp:txBody>
      <dsp:txXfrm>
        <a:off x="0" y="4541990"/>
        <a:ext cx="5994814" cy="876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9895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noProof="1"/>
        </a:p>
      </dsp:txBody>
      <dsp:txXfrm>
        <a:off x="98960" y="389895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158308" y="1037475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noProof="1"/>
            <a:t>T</a:t>
          </a:r>
          <a:r>
            <a:rPr lang="de-DE" sz="2000" b="1" u="sng" kern="1200" noProof="1"/>
            <a:t>e</a:t>
          </a:r>
          <a:r>
            <a:rPr lang="de-DE" sz="2000" b="1" kern="1200" noProof="1"/>
            <a:t>nor </a:t>
          </a:r>
          <a:r>
            <a:rPr lang="ru-RU" sz="2000" b="1" kern="1200" noProof="1"/>
            <a:t>(лейтмотив, основной смысл) </a:t>
          </a:r>
          <a:r>
            <a:rPr lang="de-DE" sz="2000" b="1" kern="1200" noProof="1"/>
            <a:t>– Ten</a:t>
          </a:r>
          <a:r>
            <a:rPr lang="de-DE" sz="2000" b="1" u="sng" kern="1200" noProof="1"/>
            <a:t>o</a:t>
          </a:r>
          <a:r>
            <a:rPr lang="de-DE" sz="2000" b="1" kern="1200" noProof="1"/>
            <a:t>r (</a:t>
          </a:r>
          <a:r>
            <a:rPr lang="ru-RU" sz="2000" b="1" kern="1200" noProof="1"/>
            <a:t>тенор) </a:t>
          </a:r>
          <a:endParaRPr lang="de-DE" sz="2000" b="1" kern="1200" noProof="1"/>
        </a:p>
      </dsp:txBody>
      <dsp:txXfrm>
        <a:off x="158308" y="1037475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2142153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noProof="1"/>
        </a:p>
      </dsp:txBody>
      <dsp:txXfrm>
        <a:off x="98960" y="2142153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60" y="2789732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u</a:t>
          </a:r>
          <a:r>
            <a:rPr lang="ru-RU" sz="2000" b="1" kern="1200" dirty="0"/>
            <a:t>́</a:t>
          </a:r>
          <a:r>
            <a:rPr lang="de-DE" sz="2000" b="1" kern="1200" dirty="0" err="1"/>
            <a:t>mrei</a:t>
          </a:r>
          <a:r>
            <a:rPr lang="ru-RU" sz="2000" b="1" kern="1200" dirty="0"/>
            <a:t>ß</a:t>
          </a:r>
          <a:r>
            <a:rPr lang="de-DE" sz="2000" b="1" kern="1200" dirty="0"/>
            <a:t>en</a:t>
          </a:r>
          <a:r>
            <a:rPr lang="ru-RU" sz="2000" kern="1200" dirty="0"/>
            <a:t> – разрушить, снести</a:t>
          </a:r>
          <a:r>
            <a:rPr lang="ru-RU" sz="2000" i="1" kern="1200" dirty="0"/>
            <a:t> (напр., дом)</a:t>
          </a:r>
          <a:r>
            <a:rPr lang="ru-RU" sz="2000" b="1" kern="1200" dirty="0"/>
            <a:t> / </a:t>
          </a:r>
          <a:r>
            <a:rPr lang="de-DE" sz="2000" b="1" kern="1200" dirty="0" err="1"/>
            <a:t>umre</a:t>
          </a:r>
          <a:r>
            <a:rPr lang="ru-RU" sz="2000" b="1" kern="1200" dirty="0"/>
            <a:t>́</a:t>
          </a:r>
          <a:r>
            <a:rPr lang="de-DE" sz="2000" b="1" kern="1200" dirty="0"/>
            <a:t>i</a:t>
          </a:r>
          <a:r>
            <a:rPr lang="ru-RU" sz="2000" b="1" kern="1200" dirty="0"/>
            <a:t>ß</a:t>
          </a:r>
          <a:r>
            <a:rPr lang="de-DE" sz="2000" b="1" kern="1200" dirty="0"/>
            <a:t>en</a:t>
          </a:r>
          <a:r>
            <a:rPr lang="ru-RU" sz="2000" kern="1200" dirty="0"/>
            <a:t> – обрисовать, схематически набросать, кратко описать</a:t>
          </a:r>
          <a:endParaRPr lang="de-DE" sz="2000" b="1" kern="1200" noProof="1"/>
        </a:p>
      </dsp:txBody>
      <dsp:txXfrm>
        <a:off x="98960" y="2789732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3894410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noProof="1"/>
        </a:p>
      </dsp:txBody>
      <dsp:txXfrm>
        <a:off x="98960" y="3894410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0" y="454199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u</a:t>
          </a:r>
          <a:r>
            <a:rPr lang="ru-RU" sz="2000" b="1" kern="1200" dirty="0"/>
            <a:t>́</a:t>
          </a:r>
          <a:r>
            <a:rPr lang="de-DE" sz="2000" b="1" kern="1200" dirty="0" err="1"/>
            <a:t>mschreiben</a:t>
          </a:r>
          <a:r>
            <a:rPr lang="ru-RU" sz="2000" kern="1200" dirty="0"/>
            <a:t> – написать заново, переписать</a:t>
          </a:r>
          <a:r>
            <a:rPr lang="ru-RU" sz="2000" b="1" kern="1200" dirty="0"/>
            <a:t> / </a:t>
          </a:r>
          <a:r>
            <a:rPr lang="de-DE" sz="2000" b="1" kern="1200" dirty="0" err="1"/>
            <a:t>umschre</a:t>
          </a:r>
          <a:r>
            <a:rPr lang="ru-RU" sz="2000" b="1" kern="1200" dirty="0"/>
            <a:t>́</a:t>
          </a:r>
          <a:r>
            <a:rPr lang="de-DE" sz="2000" b="1" kern="1200" dirty="0" err="1"/>
            <a:t>iben</a:t>
          </a:r>
          <a:r>
            <a:rPr lang="ru-RU" sz="2000" kern="1200" dirty="0"/>
            <a:t> – описать, дать описание, обрисовать</a:t>
          </a:r>
          <a:endParaRPr lang="de-DE" sz="2000" b="1" kern="1200" noProof="1"/>
        </a:p>
      </dsp:txBody>
      <dsp:txXfrm>
        <a:off x="0" y="4541990"/>
        <a:ext cx="5994814" cy="87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994E5-5DC0-4A86-B59D-AC33B750EEF6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de-DE" noProof="1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14D54B-47DF-4B16-BBA5-9406F9DF9C83}" type="datetime1">
              <a:rPr lang="de-DE" noProof="1" dirty="0" smtClean="0"/>
              <a:t>28.04.2021</a:t>
            </a:fld>
            <a:endParaRPr lang="de-DE" noProof="1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1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BA3186-490C-4963-9CE5-58096C2F0BE5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de-DE" noProof="1" smtClean="0"/>
              <a:t>1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de-DE" noProof="1" smtClean="0"/>
              <a:t>2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00492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de-DE" noProof="1" dirty="0" smtClean="0"/>
              <a:t>3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01423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de-DE" noProof="1" dirty="0" smtClean="0"/>
              <a:t>4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09322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1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6324195E-E92B-4249-A5A2-FF1273CFFAEA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5" name="Gerader Verbinde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1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1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DD359-8218-4AC6-85C2-1C05195628E9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1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A067A1-0102-4ECA-BE94-7D64428416B1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5" name="Gerader Verbinde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1"/>
              <a:t>Textmasterformat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1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A4F8D-1EA8-4305-B21A-CF99DF335CE4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sp>
        <p:nvSpPr>
          <p:cNvPr id="14" name="Textfeld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de-DE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F5E63-70C4-4F6C-89B9-C702049BB33C}" type="datetime1">
              <a:rPr lang="de-DE" noProof="0" smtClean="0"/>
              <a:t>28.04.2021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1"/>
              <a:t>Textmasterformate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1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D3ECF-AF45-4C5E-AD03-151BCCF8E1E3}" type="datetime1">
              <a:rPr lang="de-DE" noProof="1" dirty="0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sp>
        <p:nvSpPr>
          <p:cNvPr id="12" name="Textfeld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de-DE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  <p:cxnSp>
        <p:nvCxnSpPr>
          <p:cNvPr id="26" name="Gerader Verbinde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de-DE" noProof="1"/>
              <a:t>Titelmasterformat durch Klicken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1"/>
              <a:t>Textmasterformate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1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158032-4AD5-459B-9707-D12C963B4475}" type="datetime1">
              <a:rPr lang="de-DE" noProof="1" dirty="0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5" name="Gerader Verbinde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E8B16-1276-4C21-8044-D8B71894EB3F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4" name="Gerader Verbinde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CB624-F051-47E3-85AD-AAE66673C3B7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4" name="Gerader Verbinde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426046-32AC-4173-ABB5-FC6018D89F63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1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81466-0D58-4F45-895F-0CC325516A49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6" name="Gerader Verbinde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474D13-3B75-4C09-BDF1-EECE0D8E3531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1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1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468395-031A-4AA3-8233-944FD0117BC4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8" name="Gerader Verbinde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BEBB87-6DB8-400B-9448-7437BC2F813A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4" name="Gerader Verbinde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B342FD-1D4B-4F21-AA1D-4A43A8C89912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1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0D9526-1199-4D83-AEB0-8A3B7077A9BF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  <p:cxnSp>
        <p:nvCxnSpPr>
          <p:cNvPr id="16" name="Gerader Verbinde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17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1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1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E3F3F0-DFA9-48A0-B2F8-B305B876B842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de-DE" noProof="1"/>
              <a:t>Textmasterformate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7BE98C4-26BF-4A01-8A68-EB22900B6D8A}" type="datetime1">
              <a:rPr lang="de-DE" noProof="1" smtClean="0"/>
              <a:t>28.04.2021</a:t>
            </a:fld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de-DE" noProof="1" dirty="0" smtClean="0"/>
              <a:pPr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elsiger Strand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ihand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1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Ring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ing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ing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ing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de-DE" sz="3200" noProof="1"/>
              <a:t>Russische Homographen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de-DE" noProof="1"/>
              <a:t>Dr. Anna Pavlova, FTSK Germersheim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Palme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fik 16" descr="Wasserball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afik 19" descr="Eimer und Schaufel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15FD1-D210-4489-95E1-F604224B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Существительные-омографы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E607085-53DA-4501-85E0-D89BA729D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865829"/>
              </p:ext>
            </p:extLst>
          </p:nvPr>
        </p:nvGraphicFramePr>
        <p:xfrm>
          <a:off x="1164772" y="2187458"/>
          <a:ext cx="1008116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954">
                  <a:extLst>
                    <a:ext uri="{9D8B030D-6E8A-4147-A177-3AD203B41FA5}">
                      <a16:colId xmlns:a16="http://schemas.microsoft.com/office/drawing/2014/main" val="2248334666"/>
                    </a:ext>
                  </a:extLst>
                </a:gridCol>
                <a:gridCol w="5057206">
                  <a:extLst>
                    <a:ext uri="{9D8B030D-6E8A-4147-A177-3AD203B41FA5}">
                      <a16:colId xmlns:a16="http://schemas.microsoft.com/office/drawing/2014/main" val="1265203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ви́ски</a:t>
                      </a:r>
                      <a:r>
                        <a:rPr lang="de-DE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Whisky 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виски́</a:t>
                      </a:r>
                      <a:r>
                        <a:rPr lang="de-DE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Schläfen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53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острота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Schärfe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остро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Witz, Pointe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1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хлопо́к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Knall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хло́пок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Baumwolle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5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за́мок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Schloss, Palast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замо́к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Schloss, Riegel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44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бе́лки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(мн.)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Eichhörnchen (Pl.)</a:t>
                      </a:r>
                      <a:endParaRPr lang="de-D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белки́</a:t>
                      </a:r>
                      <a:r>
                        <a:rPr lang="ru-RU" sz="1800" b="1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мн.) – </a:t>
                      </a:r>
                      <a:r>
                        <a:rPr lang="de-DE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Eiweiß </a:t>
                      </a:r>
                      <a:r>
                        <a:rPr lang="ru-RU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58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тру́сы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dirty="0"/>
                        <a:t> (мн.) </a:t>
                      </a:r>
                      <a:r>
                        <a:rPr lang="de-DE" dirty="0"/>
                        <a:t>– Feiglinge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трусы́</a:t>
                      </a:r>
                      <a:r>
                        <a:rPr lang="ru-RU" dirty="0"/>
                        <a:t> – </a:t>
                      </a:r>
                      <a:r>
                        <a:rPr lang="de-DE" dirty="0"/>
                        <a:t>Slip, Unterhose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2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соро́к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dirty="0"/>
                        <a:t> (Род. мн.) </a:t>
                      </a:r>
                      <a:r>
                        <a:rPr lang="de-DE" dirty="0"/>
                        <a:t>– der Elstern (Pl. Gen.)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со́рок</a:t>
                      </a:r>
                      <a:r>
                        <a:rPr lang="ru-RU" dirty="0"/>
                        <a:t> </a:t>
                      </a:r>
                      <a:r>
                        <a:rPr lang="de-DE" dirty="0"/>
                        <a:t>– vierzig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87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ве́дение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Zuständigkeitsbereich: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его в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дении три больших предприятия.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Er ist für drei Großbetriebe zuständig.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веде́ние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Führung, Führungsart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2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90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 anchor="ctr">
            <a:normAutofit/>
          </a:bodyPr>
          <a:lstStyle/>
          <a:p>
            <a:pPr rtl="0"/>
            <a:r>
              <a:rPr lang="ru-RU" noProof="1"/>
              <a:t>Что такое «омографы»?</a:t>
            </a:r>
            <a:endParaRPr lang="de-DE" noProof="1"/>
          </a:p>
        </p:txBody>
      </p:sp>
      <p:pic>
        <p:nvPicPr>
          <p:cNvPr id="1026" name="Picture 2" descr="омографы">
            <a:extLst>
              <a:ext uri="{FF2B5EF4-FFF2-40B4-BE49-F238E27FC236}">
                <a16:creationId xmlns:a16="http://schemas.microsoft.com/office/drawing/2014/main" id="{CDD280B2-1599-45D3-9558-E6C4B21E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8179" y="2560320"/>
            <a:ext cx="4398841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399EAB3F-6745-42DB-B15C-3B99A2EC2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/>
          <a:lstStyle/>
          <a:p>
            <a:r>
              <a:rPr lang="ru-RU" dirty="0"/>
              <a:t>провол</a:t>
            </a:r>
            <a:r>
              <a:rPr lang="ru-RU" b="1" u="sng" dirty="0"/>
              <a:t>О</a:t>
            </a:r>
            <a:r>
              <a:rPr lang="ru-RU" dirty="0"/>
              <a:t>чка </a:t>
            </a:r>
            <a:r>
              <a:rPr lang="de-DE" dirty="0"/>
              <a:t>= Verzögerung</a:t>
            </a:r>
          </a:p>
          <a:p>
            <a:r>
              <a:rPr lang="ru-RU" dirty="0"/>
              <a:t>пр</a:t>
            </a:r>
            <a:r>
              <a:rPr lang="ru-RU" b="1" u="sng" dirty="0"/>
              <a:t>О</a:t>
            </a:r>
            <a:r>
              <a:rPr lang="ru-RU" dirty="0"/>
              <a:t>волочка </a:t>
            </a:r>
            <a:r>
              <a:rPr lang="de-DE" dirty="0"/>
              <a:t>= dünner Draht</a:t>
            </a:r>
          </a:p>
          <a:p>
            <a:r>
              <a:rPr lang="ru-RU" b="1" u="sng" dirty="0"/>
              <a:t>А</a:t>
            </a:r>
            <a:r>
              <a:rPr lang="ru-RU" dirty="0"/>
              <a:t>тлас </a:t>
            </a:r>
            <a:r>
              <a:rPr lang="de-DE" dirty="0"/>
              <a:t>= Atlas, Sammlung von geographischen Karten</a:t>
            </a:r>
          </a:p>
          <a:p>
            <a:r>
              <a:rPr lang="ru-RU" dirty="0"/>
              <a:t>Атл</a:t>
            </a:r>
            <a:r>
              <a:rPr lang="ru-RU" b="1" u="sng" dirty="0"/>
              <a:t>А</a:t>
            </a:r>
            <a:r>
              <a:rPr lang="ru-RU" dirty="0"/>
              <a:t>с </a:t>
            </a:r>
            <a:r>
              <a:rPr lang="de-DE" dirty="0"/>
              <a:t>– Satin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5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hteck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25" y="954756"/>
            <a:ext cx="3139446" cy="4946003"/>
          </a:xfrm>
        </p:spPr>
        <p:txBody>
          <a:bodyPr rtlCol="0">
            <a:normAutofit/>
          </a:bodyPr>
          <a:lstStyle/>
          <a:p>
            <a:pPr rtl="0"/>
            <a:r>
              <a:rPr lang="ru-RU" sz="3600" noProof="1">
                <a:solidFill>
                  <a:srgbClr val="FFFFFF"/>
                </a:solidFill>
              </a:rPr>
              <a:t>Примеры</a:t>
            </a:r>
            <a:r>
              <a:rPr lang="de-DE" sz="3600" noProof="1">
                <a:solidFill>
                  <a:srgbClr val="FFFFFF"/>
                </a:solidFill>
              </a:rPr>
              <a:t> </a:t>
            </a:r>
            <a:r>
              <a:rPr lang="ru-RU" sz="3600" noProof="1">
                <a:solidFill>
                  <a:srgbClr val="FFFFFF"/>
                </a:solidFill>
              </a:rPr>
              <a:t>из русского языка</a:t>
            </a:r>
            <a:endParaRPr lang="de-DE" sz="3600" noProof="1">
              <a:solidFill>
                <a:srgbClr val="FFFFFF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1"/>
          </a:p>
        </p:txBody>
      </p:sp>
      <p:graphicFrame>
        <p:nvGraphicFramePr>
          <p:cNvPr id="7" name="Inhaltsplatzhalter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59611"/>
              </p:ext>
            </p:extLst>
          </p:nvPr>
        </p:nvGraphicFramePr>
        <p:xfrm>
          <a:off x="5135435" y="304292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hteck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25" y="954756"/>
            <a:ext cx="3139446" cy="4946003"/>
          </a:xfrm>
        </p:spPr>
        <p:txBody>
          <a:bodyPr rtlCol="0">
            <a:normAutofit/>
          </a:bodyPr>
          <a:lstStyle/>
          <a:p>
            <a:pPr rtl="0"/>
            <a:r>
              <a:rPr lang="de-DE" sz="3600" noProof="1">
                <a:solidFill>
                  <a:srgbClr val="FFFFFF"/>
                </a:solidFill>
              </a:rPr>
              <a:t>Deutsche Beispiele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1"/>
          </a:p>
        </p:txBody>
      </p:sp>
      <p:graphicFrame>
        <p:nvGraphicFramePr>
          <p:cNvPr id="7" name="Inhaltsplatzhalter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897679"/>
              </p:ext>
            </p:extLst>
          </p:nvPr>
        </p:nvGraphicFramePr>
        <p:xfrm>
          <a:off x="5135435" y="304292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609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90423-F5F2-40E8-AABA-9E40E89C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5549"/>
            <a:ext cx="9601196" cy="1303867"/>
          </a:xfrm>
        </p:spPr>
        <p:txBody>
          <a:bodyPr/>
          <a:lstStyle/>
          <a:p>
            <a:r>
              <a:rPr lang="ru-RU" dirty="0"/>
              <a:t>Итак, омографы – это ...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DBF094-7CCF-43EF-8B9F-AE41EEB8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21" y="1745673"/>
            <a:ext cx="10699667" cy="42988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... слова, которые пишутся одинаково, но произносятся по-разному.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ru-RU" dirty="0"/>
              <a:t>Большинство омографов – акцентные, т. е. их возникновение в русском языке обеспечено «плавающим», нефиксированным по месту словесным ударением.</a:t>
            </a:r>
          </a:p>
          <a:p>
            <a:pPr marL="0" indent="0">
              <a:buNone/>
            </a:pPr>
            <a:r>
              <a:rPr lang="ru-RU" dirty="0"/>
              <a:t>Некоторые омографы затрагивают только определённые морфологические формы слов одной части речи, например: </a:t>
            </a:r>
            <a:endParaRPr lang="de-DE" dirty="0"/>
          </a:p>
          <a:p>
            <a:pPr marL="0" indent="0">
              <a:buNone/>
            </a:pPr>
            <a:r>
              <a:rPr lang="ru-RU" b="1" i="1" dirty="0">
                <a:latin typeface="+mj-lt"/>
              </a:rPr>
              <a:t>я </a:t>
            </a:r>
            <a:r>
              <a:rPr lang="ru-RU" b="1" i="1" dirty="0">
                <a:effectLst/>
                <a:latin typeface="+mj-lt"/>
                <a:ea typeface="Calibri" panose="020F0502020204030204" pitchFamily="34" charset="0"/>
              </a:rPr>
              <a:t>плачу́ </a:t>
            </a:r>
            <a:r>
              <a:rPr lang="de-DE" b="1" i="1" dirty="0">
                <a:effectLst/>
                <a:latin typeface="+mj-lt"/>
                <a:ea typeface="Calibri" panose="020F0502020204030204" pitchFamily="34" charset="0"/>
              </a:rPr>
              <a:t>(ich zahl) </a:t>
            </a:r>
            <a:r>
              <a:rPr lang="ru-RU" b="1" i="1" dirty="0">
                <a:effectLst/>
                <a:latin typeface="+mj-lt"/>
                <a:ea typeface="Calibri" panose="020F0502020204030204" pitchFamily="34" charset="0"/>
              </a:rPr>
              <a:t>– </a:t>
            </a:r>
            <a:r>
              <a:rPr lang="ru-RU" b="1" i="1" dirty="0">
                <a:latin typeface="+mj-lt"/>
                <a:ea typeface="Calibri" panose="020F0502020204030204" pitchFamily="34" charset="0"/>
              </a:rPr>
              <a:t>я </a:t>
            </a:r>
            <a:r>
              <a:rPr lang="ru-RU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пла́чу </a:t>
            </a:r>
            <a:r>
              <a:rPr lang="de-DE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(ich weine)</a:t>
            </a:r>
            <a:r>
              <a:rPr lang="ru-RU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стол </a:t>
            </a:r>
            <a:r>
              <a:rPr lang="ru-RU" b="1" i="1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</a:t>
            </a:r>
            <a:r>
              <a:rPr lang="vi-VN" b="1" i="1" dirty="0">
                <a:ea typeface="Calibri" panose="020F0502020204030204" pitchFamily="34" charset="0"/>
              </a:rPr>
              <a:t>́</a:t>
            </a:r>
            <a:r>
              <a:rPr lang="ru-RU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r>
              <a:rPr lang="de-DE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(der Tisch steht) </a:t>
            </a:r>
            <a:r>
              <a:rPr lang="ru-RU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стол сто</a:t>
            </a:r>
            <a:r>
              <a:rPr lang="vi-VN" b="1" i="1" dirty="0">
                <a:ea typeface="Calibri" panose="020F0502020204030204" pitchFamily="34" charset="0"/>
              </a:rPr>
              <a:t>́</a:t>
            </a:r>
            <a:r>
              <a:rPr lang="ru-RU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 </a:t>
            </a:r>
            <a:r>
              <a:rPr lang="de-DE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(der Tisch kostet)</a:t>
            </a:r>
            <a:r>
              <a:rPr lang="ru-RU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de-DE" b="1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прохо́дите </a:t>
            </a:r>
            <a:r>
              <a:rPr lang="de-DE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(ihr geht: Indikativ 2. Pers. Pl.) 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проходи́те</a:t>
            </a:r>
            <a:r>
              <a:rPr lang="de-DE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(gehen Sie: Imperativ)</a:t>
            </a:r>
            <a:endParaRPr lang="ru-RU" b="1" i="1" dirty="0">
              <a:latin typeface="+mj-lt"/>
            </a:endParaRPr>
          </a:p>
          <a:p>
            <a:pPr marL="0" indent="0">
              <a:buNone/>
            </a:pPr>
            <a:r>
              <a:rPr lang="ru-RU" dirty="0"/>
              <a:t>Другие обнаруживаются в разных частях речи: 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соро</a:t>
            </a:r>
            <a:r>
              <a:rPr lang="vi-VN" b="1" i="1" dirty="0">
                <a:latin typeface="+mj-lt"/>
                <a:ea typeface="Calibri" panose="020F0502020204030204" pitchFamily="34" charset="0"/>
              </a:rPr>
              <a:t>́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de-DE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(der Elstern, Gen. Pl.)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со</a:t>
            </a:r>
            <a:r>
              <a:rPr lang="vi-VN" b="1" i="1" dirty="0">
                <a:latin typeface="+mj-lt"/>
                <a:ea typeface="Calibri" panose="020F0502020204030204" pitchFamily="34" charset="0"/>
              </a:rPr>
              <a:t>́</a:t>
            </a: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рок </a:t>
            </a:r>
            <a:r>
              <a:rPr lang="de-DE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(vierzig, Zahlwort im Nominativ)</a:t>
            </a:r>
          </a:p>
          <a:p>
            <a:pPr marL="0" indent="0">
              <a:buNone/>
            </a:pPr>
            <a:endParaRPr lang="de-DE" b="1" i="1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Далее будут продемонстрированы ещё некоторые примеры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3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EBA2C-0C19-47CB-95FA-D863E643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8" y="534390"/>
            <a:ext cx="10179132" cy="846008"/>
          </a:xfrm>
        </p:spPr>
        <p:txBody>
          <a:bodyPr/>
          <a:lstStyle/>
          <a:p>
            <a:r>
              <a:rPr lang="ru-RU" dirty="0"/>
              <a:t>Глаголы-омографы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571EFE0-A769-42E3-AC1A-9A469690F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017889"/>
              </p:ext>
            </p:extLst>
          </p:nvPr>
        </p:nvGraphicFramePr>
        <p:xfrm>
          <a:off x="793668" y="1380398"/>
          <a:ext cx="1079467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335">
                  <a:extLst>
                    <a:ext uri="{9D8B030D-6E8A-4147-A177-3AD203B41FA5}">
                      <a16:colId xmlns:a16="http://schemas.microsoft.com/office/drawing/2014/main" val="4255368818"/>
                    </a:ext>
                  </a:extLst>
                </a:gridCol>
                <a:gridCol w="5397335">
                  <a:extLst>
                    <a:ext uri="{9D8B030D-6E8A-4147-A177-3AD203B41FA5}">
                      <a16:colId xmlns:a16="http://schemas.microsoft.com/office/drawing/2014/main" val="146301925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обега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 etw. herumlaufen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гать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überall nach etw. oder j-n suchen, hin und her laufen, von Tür zu Tür gehen </a:t>
                      </a:r>
                      <a:r>
                        <a:rPr lang="de-DE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idiom</a:t>
                      </a:r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Klinken putzen </a:t>
                      </a:r>
                      <a:r>
                        <a:rPr lang="de-DE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idiom</a:t>
                      </a:r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35377"/>
                  </a:ext>
                </a:extLst>
              </a:tr>
              <a:tr h="30411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отбега́ть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</a:rPr>
                        <a:t>нсв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– auf eine bestimmte Entfernung weglaufen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отбе́гать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</a:rPr>
                        <a:t>св </a:t>
                      </a:r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de-DE" b="0" i="0" dirty="0">
                          <a:solidFill>
                            <a:schemeClr val="tx1"/>
                          </a:solidFill>
                        </a:rPr>
                        <a:t>aufhören zu laufen: 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</a:rPr>
                        <a:t>Он своё отб</a:t>
                      </a:r>
                      <a:r>
                        <a:rPr lang="ru-RU" b="0" i="0" u="sng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</a:rPr>
                        <a:t>гал. </a:t>
                      </a:r>
                      <a:r>
                        <a:rPr lang="de-DE" b="0" i="0" dirty="0">
                          <a:solidFill>
                            <a:schemeClr val="tx1"/>
                          </a:solidFill>
                        </a:rPr>
                        <a:t>– Er wird nicht mehr laufen können.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2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забега́ть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dirty="0"/>
                        <a:t> </a:t>
                      </a:r>
                      <a:r>
                        <a:rPr lang="ru-RU" i="1" dirty="0"/>
                        <a:t>нсв</a:t>
                      </a:r>
                      <a:r>
                        <a:rPr lang="ru-RU" dirty="0"/>
                        <a:t> – </a:t>
                      </a:r>
                      <a:r>
                        <a:rPr lang="de-DE" dirty="0"/>
                        <a:t>vorbeikommen, hineinkommen (für eine kurze Zeit)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забе́гать</a:t>
                      </a:r>
                      <a:r>
                        <a:rPr lang="de-DE" dirty="0"/>
                        <a:t> </a:t>
                      </a:r>
                      <a:r>
                        <a:rPr lang="ru-RU" i="1" dirty="0"/>
                        <a:t>св</a:t>
                      </a:r>
                      <a:r>
                        <a:rPr lang="ru-RU" dirty="0"/>
                        <a:t> </a:t>
                      </a:r>
                      <a:r>
                        <a:rPr lang="de-DE" dirty="0"/>
                        <a:t>– anfangen hin und her zu laufen, auf und ab laufen, rührig werden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16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сбега́ть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dirty="0"/>
                        <a:t> </a:t>
                      </a:r>
                      <a:r>
                        <a:rPr lang="ru-RU" i="1" dirty="0"/>
                        <a:t>нсв</a:t>
                      </a:r>
                      <a:r>
                        <a:rPr lang="ru-RU" dirty="0"/>
                        <a:t> – 1. </a:t>
                      </a:r>
                      <a:r>
                        <a:rPr lang="de-DE" dirty="0"/>
                        <a:t>von oben nach unten laufen 2. flüchten, ausbrechen (z. B. aus dem Gefängnis)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сбе́гать</a:t>
                      </a:r>
                      <a:r>
                        <a:rPr lang="de-DE" dirty="0"/>
                        <a:t> </a:t>
                      </a:r>
                      <a:r>
                        <a:rPr lang="ru-RU" i="1" dirty="0"/>
                        <a:t>св</a:t>
                      </a:r>
                      <a:r>
                        <a:rPr lang="ru-RU" dirty="0"/>
                        <a:t> </a:t>
                      </a:r>
                      <a:r>
                        <a:rPr lang="de-DE" dirty="0"/>
                        <a:t>– irgendwohin mit einem bestimmten Zweck laufen (meist, um etwas zu holen oder etwas zu erledigen)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0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дохну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 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ausatmen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хнуть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verrecken, verenden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551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высыпа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ausschütten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сыпать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(видовая пара к высыпа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ть)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5584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просыпа́ться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erwachen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просы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паться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verschüttet werden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39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запахну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 –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wickeln, umwickeln (um sich, z. B. den Morgenmantel)</a:t>
                      </a:r>
                      <a:endParaRPr lang="de-DE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запа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хнуть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anfangen zu riechen, riechen, duften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30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запла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(ich) werde weinen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заплачу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(ich) werde zahlen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4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21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EBA2C-0C19-47CB-95FA-D863E643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08" y="495153"/>
            <a:ext cx="9601196" cy="629523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Глаголы-омографы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571EFE0-A769-42E3-AC1A-9A469690F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591181"/>
              </p:ext>
            </p:extLst>
          </p:nvPr>
        </p:nvGraphicFramePr>
        <p:xfrm>
          <a:off x="645226" y="1279055"/>
          <a:ext cx="10901548" cy="478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5579">
                  <a:extLst>
                    <a:ext uri="{9D8B030D-6E8A-4147-A177-3AD203B41FA5}">
                      <a16:colId xmlns:a16="http://schemas.microsoft.com/office/drawing/2014/main" val="4255368818"/>
                    </a:ext>
                  </a:extLst>
                </a:gridCol>
                <a:gridCol w="4955969">
                  <a:extLst>
                    <a:ext uri="{9D8B030D-6E8A-4147-A177-3AD203B41FA5}">
                      <a16:colId xmlns:a16="http://schemas.microsoft.com/office/drawing/2014/main" val="1463019251"/>
                    </a:ext>
                  </a:extLst>
                </a:gridCol>
              </a:tblGrid>
              <a:tr h="60932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попада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geraten, gelangen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попа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дать </a:t>
                      </a: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heruntergefallen sein, herumliegen, stürzen (über mehrere Gegenstände)</a:t>
                      </a:r>
                      <a:endParaRPr lang="de-DE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35377"/>
                  </a:ext>
                </a:extLst>
              </a:tr>
              <a:tr h="609321">
                <a:tc>
                  <a:txBody>
                    <a:bodyPr/>
                    <a:lstStyle/>
                    <a:p>
                      <a:r>
                        <a:rPr lang="de-DE" b="1" dirty="0"/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вы́читать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lesen, beim Lesen gefunden haben, aus der Lektüre erfahren haben: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 ты это в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читал?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Woher willst du das wissen?</a:t>
                      </a:r>
                      <a:endParaRPr lang="de-D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вычита́ть</a:t>
                      </a:r>
                      <a:r>
                        <a:rPr lang="ru-RU" b="1" dirty="0"/>
                        <a:t> </a:t>
                      </a:r>
                      <a:r>
                        <a:rPr lang="de-DE" dirty="0"/>
                        <a:t>– subtrahieren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169009"/>
                  </a:ext>
                </a:extLst>
              </a:tr>
              <a:tr h="3530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вы́купать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baden (z. B. ein Baby in der Badewanne)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выкупа́ть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zurückkaufen 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03174"/>
                  </a:ext>
                </a:extLst>
              </a:tr>
              <a:tr h="3530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вы́резать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ausschneiden, ausschnitzen, schnitzen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выреза́ть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видовая пара к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вы́резать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55184"/>
                  </a:ext>
                </a:extLst>
              </a:tr>
              <a:tr h="609321">
                <a:tc>
                  <a:txBody>
                    <a:bodyPr/>
                    <a:lstStyle/>
                    <a:p>
                      <a:r>
                        <a:rPr lang="ru-RU" dirty="0"/>
                        <a:t>в</a:t>
                      </a:r>
                      <a:r>
                        <a:rPr lang="ru-RU" b="1" u="sng" dirty="0"/>
                        <a:t>ы</a:t>
                      </a:r>
                      <a:r>
                        <a:rPr lang="ru-RU" dirty="0"/>
                        <a:t>возить </a:t>
                      </a:r>
                      <a:r>
                        <a:rPr lang="de-DE" dirty="0"/>
                        <a:t>– verschmutzen, schmutzig machen (meist über Kleidung)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вывоз</a:t>
                      </a:r>
                      <a:r>
                        <a:rPr lang="ru-RU" b="1" u="sng" dirty="0"/>
                        <a:t>и</a:t>
                      </a:r>
                      <a:r>
                        <a:rPr lang="ru-RU" dirty="0"/>
                        <a:t>ть </a:t>
                      </a:r>
                      <a:r>
                        <a:rPr lang="de-DE" dirty="0"/>
                        <a:t>– hinausfahren, hinaustransportieren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55845"/>
                  </a:ext>
                </a:extLst>
              </a:tr>
              <a:tr h="1131596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зать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einsetzen, einfügen, hineintun (z. B. ein Schloss in die Tür) 2.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разг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Unverblümt die Wahrheit sagen 3.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разг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herunterhauen, j-m eine kleben </a:t>
                      </a:r>
                      <a:r>
                        <a:rPr lang="de-DE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idiom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salopp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вреза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 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вре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зать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значении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684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выреза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ausschneiden, herausschneiden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резать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(видовая пара к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вырез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ть)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18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среза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abschneiden 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сре́зать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видовая пара к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среза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84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7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EBA2C-0C19-47CB-95FA-D863E643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6" y="946415"/>
            <a:ext cx="9601196" cy="629523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Глаголы-омографы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571EFE0-A769-42E3-AC1A-9A469690F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805040"/>
              </p:ext>
            </p:extLst>
          </p:nvPr>
        </p:nvGraphicFramePr>
        <p:xfrm>
          <a:off x="645226" y="1944075"/>
          <a:ext cx="1090154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0774">
                  <a:extLst>
                    <a:ext uri="{9D8B030D-6E8A-4147-A177-3AD203B41FA5}">
                      <a16:colId xmlns:a16="http://schemas.microsoft.com/office/drawing/2014/main" val="4255368818"/>
                    </a:ext>
                  </a:extLst>
                </a:gridCol>
                <a:gridCol w="5450774">
                  <a:extLst>
                    <a:ext uri="{9D8B030D-6E8A-4147-A177-3AD203B41FA5}">
                      <a16:colId xmlns:a16="http://schemas.microsoft.com/office/drawing/2014/main" val="1463019251"/>
                    </a:ext>
                  </a:extLst>
                </a:gridCol>
              </a:tblGrid>
              <a:tr h="30466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избе́гать</a:t>
                      </a:r>
                      <a:r>
                        <a:rPr lang="ru-RU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überall gewesen sein</a:t>
                      </a:r>
                      <a:endParaRPr lang="de-DE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избега́ть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meiden, vermeiden</a:t>
                      </a:r>
                      <a:endParaRPr lang="de-DE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35377"/>
                  </a:ext>
                </a:extLst>
              </a:tr>
              <a:tr h="30466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вы́сыпаться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verschüttet sein</a:t>
                      </a:r>
                      <a:endParaRPr lang="de-DE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высыпа́ться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 – </a:t>
                      </a: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de-DE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verschüttet werden (</a:t>
                      </a: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видовая пара к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вы́сыпаться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2. ausschlafen</a:t>
                      </a:r>
                      <a:endParaRPr lang="de-DE" b="0" i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75836"/>
                  </a:ext>
                </a:extLst>
              </a:tr>
              <a:tr h="609321"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недосы́пать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nicht genug eingeschüttet haben</a:t>
                      </a:r>
                      <a:endParaRPr lang="de-D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непосыпа́ть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zu wenig schütten </a:t>
                      </a:r>
                      <a:r>
                        <a:rPr lang="de-DE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видовая пара к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недосы́пать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2. zu wenig schlafen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169009"/>
                  </a:ext>
                </a:extLst>
              </a:tr>
              <a:tr h="353019"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отме́рять</a:t>
                      </a:r>
                      <a:r>
                        <a:rPr lang="ru-RU" dirty="0"/>
                        <a:t> </a:t>
                      </a:r>
                      <a:r>
                        <a:rPr lang="ru-RU" i="1" dirty="0"/>
                        <a:t>св</a:t>
                      </a:r>
                      <a:r>
                        <a:rPr lang="ru-RU" dirty="0"/>
                        <a:t> – </a:t>
                      </a:r>
                      <a:r>
                        <a:rPr lang="de-DE" dirty="0"/>
                        <a:t>gemessen haben</a:t>
                      </a:r>
                      <a:r>
                        <a:rPr lang="ru-RU" dirty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отмеря́ть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messen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03174"/>
                  </a:ext>
                </a:extLst>
              </a:tr>
              <a:tr h="3530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носить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нсв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austragen (ein Kind) (keine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 vorhanden)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выноси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1. hinaustragen, hinausbringen                2. ertragen, aushalten /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выноси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5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93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15FD1-D210-4489-95E1-F604224B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308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Прилагательные, причастия</a:t>
            </a:r>
            <a:r>
              <a:rPr lang="de-DE" dirty="0"/>
              <a:t> </a:t>
            </a:r>
            <a:r>
              <a:rPr lang="ru-RU" dirty="0"/>
              <a:t>или наречия -омографы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E607085-53DA-4501-85E0-D89BA729D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302458"/>
              </p:ext>
            </p:extLst>
          </p:nvPr>
        </p:nvGraphicFramePr>
        <p:xfrm>
          <a:off x="724396" y="2084119"/>
          <a:ext cx="10818420" cy="402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368">
                  <a:extLst>
                    <a:ext uri="{9D8B030D-6E8A-4147-A177-3AD203B41FA5}">
                      <a16:colId xmlns:a16="http://schemas.microsoft.com/office/drawing/2014/main" val="2248334666"/>
                    </a:ext>
                  </a:extLst>
                </a:gridCol>
                <a:gridCol w="5427052">
                  <a:extLst>
                    <a:ext uri="{9D8B030D-6E8A-4147-A177-3AD203B41FA5}">
                      <a16:colId xmlns:a16="http://schemas.microsoft.com/office/drawing/2014/main" val="1265203868"/>
                    </a:ext>
                  </a:extLst>
                </a:gridCol>
              </a:tblGrid>
              <a:tr h="34489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ве́рхом</a:t>
                      </a:r>
                      <a:r>
                        <a:rPr lang="de-DE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de-DE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oben, über den oberen Bereich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верхо́м</a:t>
                      </a:r>
                      <a:r>
                        <a:rPr lang="de-DE" sz="1800" b="1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zu Pferd, rittlings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537276"/>
                  </a:ext>
                </a:extLst>
              </a:tr>
              <a:tr h="344890"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вре́менный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provisorisch, temporal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временно́й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zeitlich, zeitbezogen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15081"/>
                  </a:ext>
                </a:extLst>
              </a:tr>
              <a:tr h="6035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жа́ркое</a:t>
                      </a:r>
                      <a:r>
                        <a:rPr lang="ru-RU" dirty="0"/>
                        <a:t> (лето) </a:t>
                      </a:r>
                      <a:r>
                        <a:rPr lang="de-DE" dirty="0"/>
                        <a:t>– warm (Neutrum </a:t>
                      </a:r>
                      <a:r>
                        <a:rPr lang="de-DE" dirty="0" err="1"/>
                        <a:t>Sg</a:t>
                      </a:r>
                      <a:r>
                        <a:rPr lang="de-DE" dirty="0"/>
                        <a:t>.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dirty="0"/>
                        <a:t>Nominativ/Akkusativ)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жарко́е </a:t>
                      </a:r>
                      <a:r>
                        <a:rPr lang="de-DE" dirty="0"/>
                        <a:t>– das</a:t>
                      </a:r>
                      <a:r>
                        <a:rPr lang="ru-RU" dirty="0"/>
                        <a:t> </a:t>
                      </a:r>
                      <a:r>
                        <a:rPr lang="de-DE" dirty="0"/>
                        <a:t>Braten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55662"/>
                  </a:ext>
                </a:extLst>
              </a:tr>
              <a:tr h="60355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wenig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zu klein, zu schmal, passt nicht (kurzes Adj.,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Neutrum)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448647"/>
                  </a:ext>
                </a:extLst>
              </a:tr>
              <a:tr h="344890"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voll, Unmengen, ein Haufen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по́лно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устар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genug, es reicht, hör auf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588092"/>
                  </a:ext>
                </a:extLst>
              </a:tr>
              <a:tr h="34489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стоя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stehend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ящий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lohnenswert, etw., was sich lohnt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29923"/>
                  </a:ext>
                </a:extLst>
              </a:tr>
              <a:tr h="34489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сча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стливо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glücklich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Счастли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Mach’s gut!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87661"/>
                  </a:ext>
                </a:extLst>
              </a:tr>
              <a:tr h="34489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listig, verschmitzt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хитро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clever, klug, schlau, ausgeklügelt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221934"/>
                  </a:ext>
                </a:extLst>
              </a:tr>
              <a:tr h="5533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больша́я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groß (weibl., </a:t>
                      </a:r>
                      <a:r>
                        <a:rPr lang="de-DE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de-DE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льшая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größere (Komparativ weibl., </a:t>
                      </a:r>
                      <a:r>
                        <a:rPr lang="de-DE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de-DE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0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917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295_TF78524312" id="{A0BBFC8D-1A69-4180-A202-06CEBB5AC5A3}" vid="{8BCE8B57-2D9F-4E29-9E06-E4D5CBAB388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{B474BA2F-7AE9-4A91-B671-400DD12CFB27}tf78524312</Template>
  <TotalTime>0</TotalTime>
  <Words>1091</Words>
  <Application>Microsoft Office PowerPoint</Application>
  <PresentationFormat>Breitbild</PresentationFormat>
  <Paragraphs>114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Organisch</vt:lpstr>
      <vt:lpstr>Russische Homographen</vt:lpstr>
      <vt:lpstr>Что такое «омографы»?</vt:lpstr>
      <vt:lpstr>Примеры из русского языка</vt:lpstr>
      <vt:lpstr>Deutsche Beispiele</vt:lpstr>
      <vt:lpstr>Итак, омографы – это ...</vt:lpstr>
      <vt:lpstr>Глаголы-омографы</vt:lpstr>
      <vt:lpstr>Глаголы-омографы</vt:lpstr>
      <vt:lpstr>Глаголы-омографы</vt:lpstr>
      <vt:lpstr>Прилагательные, причастия или наречия -омографы</vt:lpstr>
      <vt:lpstr>Существительные-омографы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Russische Homophone</dc:title>
  <dc:creator>Pavlova, Dr. Anna</dc:creator>
  <cp:lastModifiedBy>Pavlova, Dr. Anna</cp:lastModifiedBy>
  <cp:revision>52</cp:revision>
  <dcterms:created xsi:type="dcterms:W3CDTF">2021-04-15T13:33:53Z</dcterms:created>
  <dcterms:modified xsi:type="dcterms:W3CDTF">2021-04-30T05:16:58Z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