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5"/>
  </p:notesMasterIdLst>
  <p:handoutMasterIdLst>
    <p:handoutMasterId r:id="rId26"/>
  </p:handoutMasterIdLst>
  <p:sldIdLst>
    <p:sldId id="292" r:id="rId5"/>
    <p:sldId id="325" r:id="rId6"/>
    <p:sldId id="319" r:id="rId7"/>
    <p:sldId id="327" r:id="rId8"/>
    <p:sldId id="323" r:id="rId9"/>
    <p:sldId id="324" r:id="rId10"/>
    <p:sldId id="322" r:id="rId11"/>
    <p:sldId id="311" r:id="rId12"/>
    <p:sldId id="310" r:id="rId13"/>
    <p:sldId id="312" r:id="rId14"/>
    <p:sldId id="316" r:id="rId15"/>
    <p:sldId id="313" r:id="rId16"/>
    <p:sldId id="328" r:id="rId17"/>
    <p:sldId id="314" r:id="rId18"/>
    <p:sldId id="315" r:id="rId19"/>
    <p:sldId id="317" r:id="rId20"/>
    <p:sldId id="318" r:id="rId21"/>
    <p:sldId id="320" r:id="rId22"/>
    <p:sldId id="321" r:id="rId23"/>
    <p:sldId id="326" r:id="rId24"/>
  </p:sldIdLst>
  <p:sldSz cx="12192000"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4" autoAdjust="0"/>
    <p:restoredTop sz="94619" autoAdjust="0"/>
  </p:normalViewPr>
  <p:slideViewPr>
    <p:cSldViewPr snapToGrid="0">
      <p:cViewPr varScale="1">
        <p:scale>
          <a:sx n="108" d="100"/>
          <a:sy n="108" d="100"/>
        </p:scale>
        <p:origin x="666" y="108"/>
      </p:cViewPr>
      <p:guideLst/>
    </p:cSldViewPr>
  </p:slideViewPr>
  <p:notesTextViewPr>
    <p:cViewPr>
      <p:scale>
        <a:sx n="1" d="1"/>
        <a:sy n="1" d="1"/>
      </p:scale>
      <p:origin x="0" y="0"/>
    </p:cViewPr>
  </p:notesTextViewPr>
  <p:notesViewPr>
    <p:cSldViewPr snapToGrid="0">
      <p:cViewPr varScale="1">
        <p:scale>
          <a:sx n="88" d="100"/>
          <a:sy n="88" d="100"/>
        </p:scale>
        <p:origin x="293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23DB38-6E3A-4016-89AD-D442CFB41009}" type="datetimeFigureOut">
              <a:rPr lang="de-DE" smtClean="0"/>
              <a:t>11.11.2022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6EF91A-452C-491F-9070-CD16EF113229}" type="slidenum">
              <a:rPr lang="de-DE" smtClean="0"/>
              <a:t>‹Nr.›</a:t>
            </a:fld>
            <a:endParaRPr lang="de-DE" dirty="0"/>
          </a:p>
        </p:txBody>
      </p:sp>
    </p:spTree>
    <p:extLst>
      <p:ext uri="{BB962C8B-B14F-4D97-AF65-F5344CB8AC3E}">
        <p14:creationId xmlns:p14="http://schemas.microsoft.com/office/powerpoint/2010/main" val="960537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95866-0044-4C06-832C-FC90E46B7419}" type="datetimeFigureOut">
              <a:rPr lang="de-DE" noProof="0" smtClean="0"/>
              <a:t>11.11.2022</a:t>
            </a:fld>
            <a:endParaRPr lang="de-DE" noProof="0"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38540-BDEC-4094-BB0D-57287E8890CF}" type="slidenum">
              <a:rPr lang="de-DE" noProof="0" smtClean="0"/>
              <a:t>‹Nr.›</a:t>
            </a:fld>
            <a:endParaRPr lang="de-DE" noProof="0" dirty="0"/>
          </a:p>
        </p:txBody>
      </p:sp>
    </p:spTree>
    <p:extLst>
      <p:ext uri="{BB962C8B-B14F-4D97-AF65-F5344CB8AC3E}">
        <p14:creationId xmlns:p14="http://schemas.microsoft.com/office/powerpoint/2010/main" val="318137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A638540-BDEC-4094-BB0D-57287E8890CF}" type="slidenum">
              <a:rPr lang="de-DE" smtClean="0"/>
              <a:t>1</a:t>
            </a:fld>
            <a:endParaRPr lang="de-DE" dirty="0"/>
          </a:p>
        </p:txBody>
      </p:sp>
    </p:spTree>
    <p:extLst>
      <p:ext uri="{BB962C8B-B14F-4D97-AF65-F5344CB8AC3E}">
        <p14:creationId xmlns:p14="http://schemas.microsoft.com/office/powerpoint/2010/main" val="3348790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useBgFill="1">
        <p:nvSpPr>
          <p:cNvPr id="10" name="Rechteck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hteck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hteck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pieren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Gerader Verbinde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el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0"/>
            <a:r>
              <a:rPr lang="de-DE" noProof="0"/>
              <a:t>Mastertitelformat bearbeiten</a:t>
            </a:r>
            <a:endParaRPr lang="de-DE" noProof="0" dirty="0"/>
          </a:p>
        </p:txBody>
      </p:sp>
      <p:sp>
        <p:nvSpPr>
          <p:cNvPr id="3" name="Untertitel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e-DE" noProof="0"/>
              <a:t>Master-Untertitelformat bearbeiten</a:t>
            </a:r>
            <a:endParaRPr lang="de-DE" noProof="0" dirty="0"/>
          </a:p>
        </p:txBody>
      </p:sp>
      <p:sp>
        <p:nvSpPr>
          <p:cNvPr id="20" name="Datumsplatzhalter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F05893C9-C898-47B7-905F-FB134C6714C4}" type="datetime1">
              <a:rPr lang="de-DE" noProof="0" smtClean="0"/>
              <a:t>11.11.2022</a:t>
            </a:fld>
            <a:endParaRPr lang="de-DE" noProof="0" dirty="0"/>
          </a:p>
        </p:txBody>
      </p:sp>
      <p:sp>
        <p:nvSpPr>
          <p:cNvPr id="21" name="Fußzeilenplatzhalter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de-DE" noProof="0" dirty="0"/>
          </a:p>
        </p:txBody>
      </p:sp>
      <p:sp>
        <p:nvSpPr>
          <p:cNvPr id="22" name="Foliennummernplatzhalter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Inhaltsplatzhalter 2"/>
          <p:cNvSpPr>
            <a:spLocks noGrp="1"/>
          </p:cNvSpPr>
          <p:nvPr>
            <p:ph idx="1"/>
          </p:nvPr>
        </p:nvSpPr>
        <p:spPr/>
        <p:txBody>
          <a:bodyPr rtlCol="0"/>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Datumsplatzhalter 3"/>
          <p:cNvSpPr>
            <a:spLocks noGrp="1"/>
          </p:cNvSpPr>
          <p:nvPr>
            <p:ph type="dt" sz="half" idx="10"/>
          </p:nvPr>
        </p:nvSpPr>
        <p:spPr/>
        <p:txBody>
          <a:bodyPr rtlCol="0"/>
          <a:lstStyle/>
          <a:p>
            <a:pPr rtl="0"/>
            <a:fld id="{F5E2CAFD-E2E8-4600-B709-95C95E6D788E}" type="datetime1">
              <a:rPr lang="de-DE" noProof="0" smtClean="0"/>
              <a:t>11.11.2022</a:t>
            </a:fld>
            <a:endParaRPr lang="de-DE" noProof="0" dirty="0"/>
          </a:p>
        </p:txBody>
      </p:sp>
      <p:sp>
        <p:nvSpPr>
          <p:cNvPr id="5" name="Fußzeilenplatzhalter 4"/>
          <p:cNvSpPr>
            <a:spLocks noGrp="1"/>
          </p:cNvSpPr>
          <p:nvPr>
            <p:ph type="ftr" sz="quarter" idx="11"/>
          </p:nvPr>
        </p:nvSpPr>
        <p:spPr/>
        <p:txBody>
          <a:bodyPr rtlCol="0"/>
          <a:lstStyle/>
          <a:p>
            <a:pPr rtl="0"/>
            <a:endParaRPr lang="de-DE" noProof="0" dirty="0"/>
          </a:p>
        </p:txBody>
      </p:sp>
      <p:sp>
        <p:nvSpPr>
          <p:cNvPr id="6" name="Foliennummernplatzhalter 5"/>
          <p:cNvSpPr>
            <a:spLocks noGrp="1"/>
          </p:cNvSpPr>
          <p:nvPr>
            <p:ph type="sldNum" sz="quarter" idx="12"/>
          </p:nvPr>
        </p:nvSpPr>
        <p:spPr/>
        <p:txBody>
          <a:bodyPr rtlCol="0"/>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15" name="Rechteck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useBgFill="1">
        <p:nvSpPr>
          <p:cNvPr id="23" name="Rechteck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hteck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hteck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0"/>
            <a:r>
              <a:rPr lang="de-DE" noProof="0"/>
              <a:t>Mastertitelformat bearbeiten</a:t>
            </a:r>
            <a:endParaRPr lang="de-DE" noProof="0" dirty="0"/>
          </a:p>
        </p:txBody>
      </p:sp>
      <p:grpSp>
        <p:nvGrpSpPr>
          <p:cNvPr id="16" name="Gruppieren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Gerader Verbinde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platzhalter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de-DE" noProof="0"/>
              <a:t>Mastertextformat bearbeiten</a:t>
            </a:r>
          </a:p>
        </p:txBody>
      </p:sp>
      <p:sp>
        <p:nvSpPr>
          <p:cNvPr id="4" name="Datumsplatzhalter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19CF106E-2024-4569-A3E3-688D5DB7D581}" type="datetime1">
              <a:rPr lang="de-DE" noProof="0" smtClean="0"/>
              <a:t>11.11.2022</a:t>
            </a:fld>
            <a:endParaRPr lang="de-DE" noProof="0" dirty="0"/>
          </a:p>
        </p:txBody>
      </p:sp>
      <p:sp>
        <p:nvSpPr>
          <p:cNvPr id="5" name="Fußzeilenplatzhalter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de-DE" noProof="0" dirty="0"/>
          </a:p>
        </p:txBody>
      </p:sp>
      <p:sp>
        <p:nvSpPr>
          <p:cNvPr id="6" name="Foliennummernplatzhalter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el 7"/>
          <p:cNvSpPr>
            <a:spLocks noGrp="1"/>
          </p:cNvSpPr>
          <p:nvPr>
            <p:ph type="title"/>
          </p:nvPr>
        </p:nvSpPr>
        <p:spPr/>
        <p:txBody>
          <a:bodyPr rtlCol="0"/>
          <a:lstStyle/>
          <a:p>
            <a:pPr rtl="0"/>
            <a:r>
              <a:rPr lang="de-DE" noProof="0"/>
              <a:t>Mastertitelformat bearbeiten</a:t>
            </a:r>
            <a:endParaRPr lang="de-DE" noProof="0" dirty="0"/>
          </a:p>
        </p:txBody>
      </p:sp>
      <p:sp>
        <p:nvSpPr>
          <p:cNvPr id="3" name="Inhaltsplatzhalter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Inhaltsplatzhalter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Datumsplatzhalter 4"/>
          <p:cNvSpPr>
            <a:spLocks noGrp="1"/>
          </p:cNvSpPr>
          <p:nvPr>
            <p:ph type="dt" sz="half" idx="10"/>
          </p:nvPr>
        </p:nvSpPr>
        <p:spPr/>
        <p:txBody>
          <a:bodyPr rtlCol="0"/>
          <a:lstStyle/>
          <a:p>
            <a:pPr rtl="0"/>
            <a:fld id="{47EFB1BA-4897-4D7F-B668-0CAA9CACDA2A}" type="datetime1">
              <a:rPr lang="de-DE" noProof="0" smtClean="0"/>
              <a:t>11.11.2022</a:t>
            </a:fld>
            <a:endParaRPr lang="de-DE" noProof="0" dirty="0"/>
          </a:p>
        </p:txBody>
      </p:sp>
      <p:sp>
        <p:nvSpPr>
          <p:cNvPr id="6" name="Fußzeilenplatzhalter 5"/>
          <p:cNvSpPr>
            <a:spLocks noGrp="1"/>
          </p:cNvSpPr>
          <p:nvPr>
            <p:ph type="ftr" sz="quarter" idx="11"/>
          </p:nvPr>
        </p:nvSpPr>
        <p:spPr/>
        <p:txBody>
          <a:bodyPr rtlCol="0"/>
          <a:lstStyle/>
          <a:p>
            <a:pPr rtl="0"/>
            <a:endParaRPr lang="de-DE" noProof="0" dirty="0"/>
          </a:p>
        </p:txBody>
      </p:sp>
      <p:sp>
        <p:nvSpPr>
          <p:cNvPr id="7" name="Foliennummernplatzhalter 6"/>
          <p:cNvSpPr>
            <a:spLocks noGrp="1"/>
          </p:cNvSpPr>
          <p:nvPr>
            <p:ph type="sldNum" sz="quarter" idx="12"/>
          </p:nvPr>
        </p:nvSpPr>
        <p:spPr/>
        <p:txBody>
          <a:bodyPr rtlCol="0"/>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Textplatzhalter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4" name="Inhaltsplatzhalter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Textplatzhalter 4"/>
          <p:cNvSpPr>
            <a:spLocks noGrp="1"/>
          </p:cNvSpPr>
          <p:nvPr>
            <p:ph type="body" sz="quarter" idx="3" hasCustomPrompt="1"/>
          </p:nvPr>
        </p:nvSpPr>
        <p:spPr>
          <a:xfrm>
            <a:off x="6458712" y="2074334"/>
            <a:ext cx="4663440" cy="640080"/>
          </a:xfrm>
        </p:spPr>
        <p:txBody>
          <a:bodyPr rtlCol="0" anchor="ctr">
            <a:normAutofit/>
          </a:bodyPr>
          <a:lstStyle>
            <a:lvl1pPr marL="0" indent="0" algn="l" rtl="0">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dirty="0"/>
              <a:t>Textmasterformate durch Klicken bearbeiten</a:t>
            </a:r>
          </a:p>
        </p:txBody>
      </p:sp>
      <p:sp>
        <p:nvSpPr>
          <p:cNvPr id="6" name="Inhaltsplatzhalter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7" name="Datumsplatzhalter 6"/>
          <p:cNvSpPr>
            <a:spLocks noGrp="1"/>
          </p:cNvSpPr>
          <p:nvPr>
            <p:ph type="dt" sz="half" idx="10"/>
          </p:nvPr>
        </p:nvSpPr>
        <p:spPr/>
        <p:txBody>
          <a:bodyPr rtlCol="0"/>
          <a:lstStyle/>
          <a:p>
            <a:pPr rtl="0"/>
            <a:fld id="{EB49CF36-223B-4559-8B1F-6B27BAA04018}" type="datetime1">
              <a:rPr lang="de-DE" noProof="0" smtClean="0"/>
              <a:t>11.11.2022</a:t>
            </a:fld>
            <a:endParaRPr lang="de-DE" noProof="0" dirty="0"/>
          </a:p>
        </p:txBody>
      </p:sp>
      <p:sp>
        <p:nvSpPr>
          <p:cNvPr id="8" name="Fußzeilenplatzhalter 7"/>
          <p:cNvSpPr>
            <a:spLocks noGrp="1"/>
          </p:cNvSpPr>
          <p:nvPr>
            <p:ph type="ftr" sz="quarter" idx="11"/>
          </p:nvPr>
        </p:nvSpPr>
        <p:spPr/>
        <p:txBody>
          <a:bodyPr rtlCol="0"/>
          <a:lstStyle/>
          <a:p>
            <a:pPr rtl="0"/>
            <a:endParaRPr lang="de-DE" noProof="0" dirty="0"/>
          </a:p>
        </p:txBody>
      </p:sp>
      <p:sp>
        <p:nvSpPr>
          <p:cNvPr id="9" name="Foliennummernplatzhalter 8"/>
          <p:cNvSpPr>
            <a:spLocks noGrp="1"/>
          </p:cNvSpPr>
          <p:nvPr>
            <p:ph type="sldNum" sz="quarter" idx="12"/>
          </p:nvPr>
        </p:nvSpPr>
        <p:spPr/>
        <p:txBody>
          <a:bodyPr rtlCol="0"/>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Datumsplatzhalter 2"/>
          <p:cNvSpPr>
            <a:spLocks noGrp="1"/>
          </p:cNvSpPr>
          <p:nvPr>
            <p:ph type="dt" sz="half" idx="10"/>
          </p:nvPr>
        </p:nvSpPr>
        <p:spPr/>
        <p:txBody>
          <a:bodyPr rtlCol="0"/>
          <a:lstStyle/>
          <a:p>
            <a:pPr rtl="0"/>
            <a:fld id="{B43A9BFB-3E42-4F82-BA6C-B1B7BBE6558B}" type="datetime1">
              <a:rPr lang="de-DE" noProof="0" smtClean="0"/>
              <a:t>11.11.2022</a:t>
            </a:fld>
            <a:endParaRPr lang="de-DE" noProof="0" dirty="0"/>
          </a:p>
        </p:txBody>
      </p:sp>
      <p:sp>
        <p:nvSpPr>
          <p:cNvPr id="4" name="Fußzeilenplatzhalter 3"/>
          <p:cNvSpPr>
            <a:spLocks noGrp="1"/>
          </p:cNvSpPr>
          <p:nvPr>
            <p:ph type="ftr" sz="quarter" idx="11"/>
          </p:nvPr>
        </p:nvSpPr>
        <p:spPr/>
        <p:txBody>
          <a:bodyPr rtlCol="0"/>
          <a:lstStyle/>
          <a:p>
            <a:pPr rtl="0"/>
            <a:endParaRPr lang="de-DE" noProof="0" dirty="0"/>
          </a:p>
        </p:txBody>
      </p:sp>
      <p:sp>
        <p:nvSpPr>
          <p:cNvPr id="5" name="Foliennummernplatzhalter 4"/>
          <p:cNvSpPr>
            <a:spLocks noGrp="1"/>
          </p:cNvSpPr>
          <p:nvPr>
            <p:ph type="sldNum" sz="quarter" idx="12"/>
          </p:nvPr>
        </p:nvSpPr>
        <p:spPr/>
        <p:txBody>
          <a:bodyPr rtlCol="0"/>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rtlCol="0"/>
          <a:lstStyle/>
          <a:p>
            <a:pPr rtl="0"/>
            <a:fld id="{1367DAFF-63CB-43AA-8446-339A18CA11A8}" type="datetime1">
              <a:rPr lang="de-DE" noProof="0" smtClean="0"/>
              <a:t>11.11.2022</a:t>
            </a:fld>
            <a:endParaRPr lang="de-DE" noProof="0" dirty="0"/>
          </a:p>
        </p:txBody>
      </p:sp>
      <p:sp>
        <p:nvSpPr>
          <p:cNvPr id="3" name="Fußzeilenplatzhalter 2"/>
          <p:cNvSpPr>
            <a:spLocks noGrp="1"/>
          </p:cNvSpPr>
          <p:nvPr>
            <p:ph type="ftr" sz="quarter" idx="11"/>
          </p:nvPr>
        </p:nvSpPr>
        <p:spPr/>
        <p:txBody>
          <a:bodyPr rtlCol="0"/>
          <a:lstStyle/>
          <a:p>
            <a:pPr rtl="0"/>
            <a:endParaRPr lang="de-DE" noProof="0" dirty="0"/>
          </a:p>
        </p:txBody>
      </p:sp>
      <p:sp>
        <p:nvSpPr>
          <p:cNvPr id="4" name="Foliennummernplatzhalter 3"/>
          <p:cNvSpPr>
            <a:spLocks noGrp="1"/>
          </p:cNvSpPr>
          <p:nvPr>
            <p:ph type="sldNum" sz="quarter" idx="12"/>
          </p:nvPr>
        </p:nvSpPr>
        <p:spPr/>
        <p:txBody>
          <a:bodyPr rtlCol="0"/>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hteck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de-DE" noProof="0"/>
              <a:t>Mastertitelformat bearbeiten</a:t>
            </a:r>
            <a:endParaRPr lang="de-DE" noProof="0" dirty="0"/>
          </a:p>
        </p:txBody>
      </p:sp>
      <p:sp>
        <p:nvSpPr>
          <p:cNvPr id="3" name="Inhaltsplatzhalter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Textplatzhalter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
        <p:nvSpPr>
          <p:cNvPr id="8" name="Datumsplatzhalter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9F32B38F-B16D-4511-8B3A-DC3A62F43F2E}" type="datetime1">
              <a:rPr lang="de-DE" noProof="0" smtClean="0"/>
              <a:t>11.11.2022</a:t>
            </a:fld>
            <a:endParaRPr lang="de-DE" noProof="0" dirty="0"/>
          </a:p>
        </p:txBody>
      </p:sp>
      <p:sp>
        <p:nvSpPr>
          <p:cNvPr id="9" name="Fußzeilenplatzhalter 8"/>
          <p:cNvSpPr>
            <a:spLocks noGrp="1"/>
          </p:cNvSpPr>
          <p:nvPr>
            <p:ph type="ftr" sz="quarter" idx="11"/>
          </p:nvPr>
        </p:nvSpPr>
        <p:spPr>
          <a:xfrm>
            <a:off x="685801" y="6035040"/>
            <a:ext cx="4584700" cy="365760"/>
          </a:xfrm>
        </p:spPr>
        <p:txBody>
          <a:bodyPr rtlCol="0"/>
          <a:lstStyle>
            <a:lvl1pPr algn="l">
              <a:defRPr/>
            </a:lvl1pPr>
          </a:lstStyle>
          <a:p>
            <a:pPr rtl="0"/>
            <a:endParaRPr lang="de-DE" noProof="0" dirty="0"/>
          </a:p>
        </p:txBody>
      </p:sp>
      <p:sp>
        <p:nvSpPr>
          <p:cNvPr id="11" name="Foliennummernplatzhalter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ildplatzhalt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Bild durch Klicken auf Symbol hinzufügen</a:t>
            </a:r>
            <a:endParaRPr lang="de-DE" noProof="0" dirty="0"/>
          </a:p>
        </p:txBody>
      </p:sp>
      <p:sp>
        <p:nvSpPr>
          <p:cNvPr id="5" name="Datumsplatzhalter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E64C57A0-D250-459E-B0DC-EF061A509BE4}" type="datetime1">
              <a:rPr lang="de-DE" noProof="0" smtClean="0"/>
              <a:t>11.11.2022</a:t>
            </a:fld>
            <a:endParaRPr lang="de-DE" noProof="0" dirty="0"/>
          </a:p>
        </p:txBody>
      </p:sp>
      <p:sp>
        <p:nvSpPr>
          <p:cNvPr id="6" name="Fußzeilenplatzhalter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de-DE" noProof="0" dirty="0"/>
          </a:p>
        </p:txBody>
      </p:sp>
      <p:sp>
        <p:nvSpPr>
          <p:cNvPr id="7" name="Foliennummernplatzhalter 6"/>
          <p:cNvSpPr>
            <a:spLocks noGrp="1"/>
          </p:cNvSpPr>
          <p:nvPr>
            <p:ph type="sldNum" sz="quarter" idx="12"/>
          </p:nvPr>
        </p:nvSpPr>
        <p:spPr>
          <a:xfrm>
            <a:off x="10396728" y="6035040"/>
            <a:ext cx="1225296" cy="365760"/>
          </a:xfrm>
        </p:spPr>
        <p:txBody>
          <a:bodyPr rtlCol="0"/>
          <a:lstStyle/>
          <a:p>
            <a:pPr rtl="0"/>
            <a:fld id="{34B7E4EF-A1BD-40F4-AB7B-04F084DD991D}" type="slidenum">
              <a:rPr lang="de-DE" noProof="0" smtClean="0"/>
              <a:t>‹Nr.›</a:t>
            </a:fld>
            <a:endParaRPr lang="de-DE" noProof="0" dirty="0"/>
          </a:p>
        </p:txBody>
      </p:sp>
      <p:sp>
        <p:nvSpPr>
          <p:cNvPr id="12" name="Rechteck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de-DE" noProof="0"/>
              <a:t>Mastertitelformat bearbeiten</a:t>
            </a:r>
            <a:endParaRPr lang="de-DE" noProof="0" dirty="0"/>
          </a:p>
        </p:txBody>
      </p:sp>
      <p:sp>
        <p:nvSpPr>
          <p:cNvPr id="4" name="Textplatzhalter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hteck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7" name="Rechteck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hteck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elplatzhalt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de-DE" noProof="0" dirty="0"/>
              <a:t>Titelmasterformat durch Klicken bearbeiten</a:t>
            </a:r>
          </a:p>
        </p:txBody>
      </p:sp>
      <p:sp>
        <p:nvSpPr>
          <p:cNvPr id="3" name="Textplatzhalt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de-DE" noProof="0" dirty="0"/>
              <a:t>Textmasterformate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4" name="Datumsplatzhalt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BAD9713E-FA94-4EC6-B265-6DD6D7F51075}" type="datetime1">
              <a:rPr lang="de-DE" noProof="0" smtClean="0"/>
              <a:t>11.11.2022</a:t>
            </a:fld>
            <a:endParaRPr lang="de-DE" noProof="0" dirty="0"/>
          </a:p>
        </p:txBody>
      </p:sp>
      <p:sp>
        <p:nvSpPr>
          <p:cNvPr id="5" name="Fußzeilenplatzhalt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de-DE" noProof="0" dirty="0"/>
          </a:p>
        </p:txBody>
      </p:sp>
      <p:sp>
        <p:nvSpPr>
          <p:cNvPr id="6" name="Foliennummernplatzhalt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de-DE" noProof="0" smtClean="0"/>
              <a:t>‹Nr.›</a:t>
            </a:fld>
            <a:endParaRPr lang="de-DE" noProof="0"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2" Type="http://schemas.openxmlformats.org/officeDocument/2006/relationships/hyperlink" Target="https://studiorum.ruscorpora.ru/manual/exampl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2.ids-mannheim.de/cosmas2/web-app/hilfe/suchanfrage/eingabe-zeile/syntax/thema-druck.html?template=/cosmas2/template/print.tpl#suchbegriff" TargetMode="External"/><Relationship Id="rId2" Type="http://schemas.openxmlformats.org/officeDocument/2006/relationships/hyperlink" Target="https://www2.ids-mannheim.de/cosmas2/web-app/hilfe/suchanfrage/eingabe-zeile/syntax/thema-druck.html?template=/cosmas2/template/print.tp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udiorum.ruscorpora.ru/manual/basic/" TargetMode="External"/><Relationship Id="rId2" Type="http://schemas.openxmlformats.org/officeDocument/2006/relationships/hyperlink" Target="https://ruscorpora.ru/page/corpora-struc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tudiorum.ruscorpora.ru/manua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srcRect t="3846"/>
          <a:stretch/>
        </p:blipFill>
        <p:spPr>
          <a:xfrm>
            <a:off x="20" y="10"/>
            <a:ext cx="12191979" cy="6857990"/>
          </a:xfrm>
          <a:prstGeom prst="rect">
            <a:avLst/>
          </a:prstGeom>
        </p:spPr>
      </p:pic>
      <p:sp>
        <p:nvSpPr>
          <p:cNvPr id="19" name="Rechteck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hteck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el 1">
            <a:extLst>
              <a:ext uri="{FF2B5EF4-FFF2-40B4-BE49-F238E27FC236}">
                <a16:creationId xmlns:a16="http://schemas.microsoft.com/office/drawing/2014/main" id="{C0D7398C-75E5-4CB0-BA4F-D7D5CF2495D4}"/>
              </a:ext>
            </a:extLst>
          </p:cNvPr>
          <p:cNvSpPr>
            <a:spLocks noGrp="1"/>
          </p:cNvSpPr>
          <p:nvPr>
            <p:ph type="ctrTitle"/>
          </p:nvPr>
        </p:nvSpPr>
        <p:spPr>
          <a:xfrm>
            <a:off x="1276055" y="1975104"/>
            <a:ext cx="4775075" cy="2363216"/>
          </a:xfrm>
        </p:spPr>
        <p:txBody>
          <a:bodyPr rtlCol="0">
            <a:normAutofit/>
          </a:bodyPr>
          <a:lstStyle/>
          <a:p>
            <a:r>
              <a:rPr lang="ru-RU" sz="3200" dirty="0">
                <a:solidFill>
                  <a:schemeClr val="tx1"/>
                </a:solidFill>
              </a:rPr>
              <a:t>НКРЯ: </a:t>
            </a:r>
            <a:br>
              <a:rPr lang="ru-RU" sz="3200" dirty="0">
                <a:solidFill>
                  <a:schemeClr val="tx1"/>
                </a:solidFill>
              </a:rPr>
            </a:br>
            <a:r>
              <a:rPr lang="ru-RU" sz="3200" dirty="0">
                <a:solidFill>
                  <a:schemeClr val="tx1"/>
                </a:solidFill>
              </a:rPr>
              <a:t>Национальный корпус </a:t>
            </a:r>
            <a:br>
              <a:rPr lang="ru-RU" sz="3200" dirty="0">
                <a:solidFill>
                  <a:schemeClr val="tx1"/>
                </a:solidFill>
              </a:rPr>
            </a:br>
            <a:r>
              <a:rPr lang="ru-RU" sz="3200" dirty="0">
                <a:solidFill>
                  <a:schemeClr val="tx1"/>
                </a:solidFill>
              </a:rPr>
              <a:t>русского </a:t>
            </a:r>
            <a:br>
              <a:rPr lang="ru-RU" sz="3200" dirty="0">
                <a:solidFill>
                  <a:schemeClr val="tx1"/>
                </a:solidFill>
              </a:rPr>
            </a:br>
            <a:r>
              <a:rPr lang="ru-RU" sz="3200" dirty="0">
                <a:solidFill>
                  <a:schemeClr val="tx1"/>
                </a:solidFill>
              </a:rPr>
              <a:t>языка</a:t>
            </a:r>
            <a:endParaRPr lang="de-DE" sz="3200" dirty="0">
              <a:solidFill>
                <a:schemeClr val="tx1"/>
              </a:solidFill>
            </a:endParaRPr>
          </a:p>
        </p:txBody>
      </p:sp>
      <p:sp>
        <p:nvSpPr>
          <p:cNvPr id="3" name="Untertitel 2">
            <a:extLst>
              <a:ext uri="{FF2B5EF4-FFF2-40B4-BE49-F238E27FC236}">
                <a16:creationId xmlns:a16="http://schemas.microsoft.com/office/drawing/2014/main" id="{5C5BFB45-FC34-495C-9C68-F9641246C2EE}"/>
              </a:ext>
            </a:extLst>
          </p:cNvPr>
          <p:cNvSpPr>
            <a:spLocks noGrp="1"/>
          </p:cNvSpPr>
          <p:nvPr>
            <p:ph type="subTitle" idx="1"/>
          </p:nvPr>
        </p:nvSpPr>
        <p:spPr>
          <a:xfrm>
            <a:off x="1276054" y="4338320"/>
            <a:ext cx="4775075" cy="559656"/>
          </a:xfrm>
        </p:spPr>
        <p:txBody>
          <a:bodyPr rtlCol="0">
            <a:normAutofit fontScale="85000" lnSpcReduction="20000"/>
          </a:bodyPr>
          <a:lstStyle/>
          <a:p>
            <a:pPr rtl="0"/>
            <a:r>
              <a:rPr lang="ru-RU" dirty="0">
                <a:solidFill>
                  <a:schemeClr val="tx1"/>
                </a:solidFill>
              </a:rPr>
              <a:t>Анна Владимировна Павлова </a:t>
            </a:r>
            <a:endParaRPr lang="de-DE" dirty="0">
              <a:solidFill>
                <a:schemeClr val="tx1"/>
              </a:solidFill>
            </a:endParaRPr>
          </a:p>
          <a:p>
            <a:pPr rtl="0"/>
            <a:r>
              <a:rPr lang="de-DE" dirty="0">
                <a:solidFill>
                  <a:schemeClr val="tx1"/>
                </a:solidFill>
              </a:rPr>
              <a:t>Germersheim 09.07.2022</a:t>
            </a:r>
            <a:r>
              <a:rPr lang="ru-RU" dirty="0">
                <a:solidFill>
                  <a:schemeClr val="tx1"/>
                </a:solidFill>
              </a:rPr>
              <a:t> </a:t>
            </a:r>
            <a:endParaRPr lang="de-DE" dirty="0">
              <a:solidFill>
                <a:schemeClr val="tx1"/>
              </a:solidFill>
            </a:endParaRP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FAA1A8-2A94-C8C2-2055-5D3585AEE7E4}"/>
              </a:ext>
            </a:extLst>
          </p:cNvPr>
          <p:cNvSpPr>
            <a:spLocks noGrp="1"/>
          </p:cNvSpPr>
          <p:nvPr>
            <p:ph type="title"/>
          </p:nvPr>
        </p:nvSpPr>
        <p:spPr>
          <a:xfrm>
            <a:off x="574040" y="274750"/>
            <a:ext cx="11043920" cy="1371600"/>
          </a:xfrm>
        </p:spPr>
        <p:txBody>
          <a:bodyPr/>
          <a:lstStyle/>
          <a:p>
            <a:r>
              <a:rPr lang="ru-RU" dirty="0">
                <a:solidFill>
                  <a:schemeClr val="accent1">
                    <a:lumMod val="50000"/>
                  </a:schemeClr>
                </a:solidFill>
              </a:rPr>
              <a:t>Поиск лексико-грамматических форм</a:t>
            </a:r>
            <a:endParaRPr lang="de-DE" dirty="0">
              <a:solidFill>
                <a:schemeClr val="accent1">
                  <a:lumMod val="50000"/>
                </a:schemeClr>
              </a:solidFill>
            </a:endParaRPr>
          </a:p>
        </p:txBody>
      </p:sp>
      <p:sp>
        <p:nvSpPr>
          <p:cNvPr id="4" name="Rectangle 1">
            <a:extLst>
              <a:ext uri="{FF2B5EF4-FFF2-40B4-BE49-F238E27FC236}">
                <a16:creationId xmlns:a16="http://schemas.microsoft.com/office/drawing/2014/main" id="{E763688B-8D09-3DC9-64A9-2DDCBB2AEEA1}"/>
              </a:ext>
            </a:extLst>
          </p:cNvPr>
          <p:cNvSpPr>
            <a:spLocks noGrp="1" noChangeArrowheads="1"/>
          </p:cNvSpPr>
          <p:nvPr>
            <p:ph idx="1"/>
          </p:nvPr>
        </p:nvSpPr>
        <p:spPr bwMode="auto">
          <a:xfrm>
            <a:off x="574040" y="1514270"/>
            <a:ext cx="11043920" cy="424731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nSpc>
                <a:spcPct val="100000"/>
              </a:lnSpc>
              <a:buClrTx/>
              <a:buNone/>
            </a:pPr>
            <a:r>
              <a:rPr kumimoji="0" lang="de-DE" altLang="de-DE" sz="1800" b="0" i="0" u="none" strike="noStrike" cap="none" normalizeH="0" baseline="0" dirty="0" err="1">
                <a:ln>
                  <a:noFill/>
                </a:ln>
                <a:solidFill>
                  <a:srgbClr val="212529"/>
                </a:solidFill>
                <a:effectLst/>
                <a:latin typeface="PT Serif" panose="020A0603040505020204" pitchFamily="18" charset="0"/>
              </a:rPr>
              <a:t>Чтобы</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найти</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ru-RU" altLang="de-DE" sz="1800" b="0" i="0" u="none" strike="noStrike" cap="none" normalizeH="0" baseline="0" dirty="0">
                <a:ln>
                  <a:noFill/>
                </a:ln>
                <a:solidFill>
                  <a:srgbClr val="212529"/>
                </a:solidFill>
                <a:effectLst/>
                <a:latin typeface="PT Serif" panose="020A0603040505020204" pitchFamily="18" charset="0"/>
              </a:rPr>
              <a:t>в </a:t>
            </a:r>
            <a:r>
              <a:rPr kumimoji="0" lang="ru-RU" altLang="de-DE" sz="1800" b="1" i="0" u="none" strike="noStrike" cap="none" normalizeH="0" baseline="0" dirty="0">
                <a:ln>
                  <a:noFill/>
                </a:ln>
                <a:solidFill>
                  <a:srgbClr val="212529"/>
                </a:solidFill>
                <a:effectLst/>
                <a:latin typeface="PT Serif" panose="020A0603040505020204" pitchFamily="18" charset="0"/>
              </a:rPr>
              <a:t>Основном корпусе </a:t>
            </a:r>
            <a:r>
              <a:rPr kumimoji="0" lang="de-DE" altLang="de-DE" sz="1800" b="0" i="0" u="none" strike="noStrike" cap="none" normalizeH="0" baseline="0" dirty="0" err="1">
                <a:ln>
                  <a:noFill/>
                </a:ln>
                <a:solidFill>
                  <a:srgbClr val="212529"/>
                </a:solidFill>
                <a:effectLst/>
                <a:latin typeface="PT Serif" panose="020A0603040505020204" pitchFamily="18" charset="0"/>
              </a:rPr>
              <a:t>изменяемое</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слово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во</a:t>
            </a:r>
            <a:r>
              <a:rPr kumimoji="0" lang="de-DE" altLang="de-DE" sz="1800" b="0" i="0" u="none" strike="noStrike" cap="none" normalizeH="0" baseline="0" dirty="0">
                <a:ln>
                  <a:noFill/>
                </a:ln>
                <a:solidFill>
                  <a:srgbClr val="212529"/>
                </a:solidFill>
                <a:effectLst/>
                <a:latin typeface="PT Serif" panose="020A0603040505020204" pitchFamily="18" charset="0"/>
              </a:rPr>
              <a:t> всех </a:t>
            </a:r>
            <a:r>
              <a:rPr kumimoji="0" lang="de-DE" altLang="de-DE" sz="1800" b="0" i="0" u="none" strike="noStrike" cap="none" normalizeH="0" baseline="0" dirty="0" err="1">
                <a:ln>
                  <a:noFill/>
                </a:ln>
                <a:solidFill>
                  <a:srgbClr val="212529"/>
                </a:solidFill>
                <a:effectLst/>
                <a:latin typeface="PT Serif" panose="020A0603040505020204" pitchFamily="18" charset="0"/>
              </a:rPr>
              <a:t>формах</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следует</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написать</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его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1" i="0" u="none" strike="noStrike" cap="none" normalizeH="0" baseline="0" dirty="0">
                <a:ln>
                  <a:noFill/>
                </a:ln>
                <a:solidFill>
                  <a:srgbClr val="212529"/>
                </a:solidFill>
                <a:effectLst/>
                <a:latin typeface="PT Serif" panose="020A0603040505020204" pitchFamily="18" charset="0"/>
              </a:rPr>
              <a:t>в </a:t>
            </a:r>
            <a:r>
              <a:rPr kumimoji="0" lang="de-DE" altLang="de-DE" sz="1800" b="1" i="0" u="none" strike="noStrike" cap="none" normalizeH="0" baseline="0" dirty="0" err="1">
                <a:ln>
                  <a:noFill/>
                </a:ln>
                <a:solidFill>
                  <a:srgbClr val="212529"/>
                </a:solidFill>
                <a:effectLst/>
                <a:latin typeface="PT Serif" panose="020A0603040505020204" pitchFamily="18" charset="0"/>
              </a:rPr>
              <a:t>начальной</a:t>
            </a:r>
            <a:r>
              <a:rPr kumimoji="0" lang="de-DE" altLang="de-DE" sz="1800" b="1" i="0" u="none" strike="noStrike" cap="none" normalizeH="0" baseline="0" dirty="0">
                <a:ln>
                  <a:noFill/>
                </a:ln>
                <a:solidFill>
                  <a:srgbClr val="212529"/>
                </a:solidFill>
                <a:effectLst/>
                <a:latin typeface="PT Serif" panose="020A0603040505020204" pitchFamily="18" charset="0"/>
              </a:rPr>
              <a:t> </a:t>
            </a:r>
            <a:r>
              <a:rPr kumimoji="0" lang="de-DE" altLang="de-DE" sz="1800" b="1" i="0" u="none" strike="noStrike" cap="none" normalizeH="0" baseline="0" dirty="0" err="1">
                <a:ln>
                  <a:noFill/>
                </a:ln>
                <a:solidFill>
                  <a:srgbClr val="212529"/>
                </a:solidFill>
                <a:effectLst/>
                <a:latin typeface="PT Serif" panose="020A0603040505020204" pitchFamily="18" charset="0"/>
              </a:rPr>
              <a:t>форме</a:t>
            </a:r>
            <a:r>
              <a:rPr kumimoji="0" lang="de-DE" altLang="de-DE" sz="1800" b="1" i="0" u="none" strike="noStrike" cap="none" normalizeH="0" baseline="0" dirty="0">
                <a:ln>
                  <a:noFill/>
                </a:ln>
                <a:solidFill>
                  <a:srgbClr val="212529"/>
                </a:solidFill>
                <a:effectLst/>
                <a:latin typeface="PT Serif" panose="020A0603040505020204" pitchFamily="18" charset="0"/>
              </a:rPr>
              <a:t>. </a:t>
            </a:r>
            <a:r>
              <a:rPr lang="de-DE" altLang="de-DE" sz="1800" dirty="0">
                <a:solidFill>
                  <a:srgbClr val="212529"/>
                </a:solidFill>
                <a:latin typeface="PT Serif" panose="020A0603040505020204" pitchFamily="18" charset="0"/>
              </a:rPr>
              <a:t>Если </a:t>
            </a:r>
            <a:r>
              <a:rPr lang="de-DE" altLang="de-DE" sz="1800" dirty="0" err="1">
                <a:solidFill>
                  <a:srgbClr val="212529"/>
                </a:solidFill>
                <a:latin typeface="PT Serif" panose="020A0603040505020204" pitchFamily="18" charset="0"/>
              </a:rPr>
              <a:t>вписать</a:t>
            </a:r>
            <a:r>
              <a:rPr lang="de-DE" altLang="de-DE" sz="1800" dirty="0">
                <a:solidFill>
                  <a:srgbClr val="212529"/>
                </a:solidFill>
                <a:latin typeface="PT Serif" panose="020A0603040505020204" pitchFamily="18" charset="0"/>
              </a:rPr>
              <a:t> в </a:t>
            </a:r>
            <a:r>
              <a:rPr lang="de-DE" altLang="de-DE" sz="1800" dirty="0" err="1">
                <a:solidFill>
                  <a:srgbClr val="212529"/>
                </a:solidFill>
                <a:latin typeface="PT Serif" panose="020A0603040505020204" pitchFamily="18" charset="0"/>
              </a:rPr>
              <a:t>поисковую</a:t>
            </a:r>
            <a:r>
              <a:rPr lang="de-DE" altLang="de-DE" sz="1800" dirty="0">
                <a:solidFill>
                  <a:srgbClr val="212529"/>
                </a:solidFill>
                <a:latin typeface="PT Serif" panose="020A0603040505020204" pitchFamily="18" charset="0"/>
              </a:rPr>
              <a:t> </a:t>
            </a:r>
            <a:r>
              <a:rPr lang="de-DE" altLang="de-DE" sz="1800" dirty="0" err="1">
                <a:solidFill>
                  <a:srgbClr val="212529"/>
                </a:solidFill>
                <a:latin typeface="PT Serif" panose="020A0603040505020204" pitchFamily="18" charset="0"/>
              </a:rPr>
              <a:t>строку</a:t>
            </a:r>
            <a:r>
              <a:rPr lang="de-DE" altLang="de-DE" sz="1800" dirty="0">
                <a:solidFill>
                  <a:srgbClr val="212529"/>
                </a:solidFill>
                <a:latin typeface="PT Serif" panose="020A0603040505020204" pitchFamily="18" charset="0"/>
              </a:rPr>
              <a:t> </a:t>
            </a:r>
            <a:r>
              <a:rPr lang="de-DE" altLang="de-DE" sz="1800" dirty="0" err="1">
                <a:solidFill>
                  <a:srgbClr val="212529"/>
                </a:solidFill>
                <a:latin typeface="PT Serif" panose="020A0603040505020204" pitchFamily="18" charset="0"/>
              </a:rPr>
              <a:t>слово</a:t>
            </a:r>
            <a:r>
              <a:rPr lang="de-DE" altLang="de-DE" sz="1800" dirty="0">
                <a:solidFill>
                  <a:srgbClr val="212529"/>
                </a:solidFill>
                <a:latin typeface="PT Serif" panose="020A0603040505020204" pitchFamily="18" charset="0"/>
              </a:rPr>
              <a:t> не в </a:t>
            </a:r>
            <a:r>
              <a:rPr lang="de-DE" altLang="de-DE" sz="1800" dirty="0" err="1">
                <a:solidFill>
                  <a:srgbClr val="212529"/>
                </a:solidFill>
                <a:latin typeface="PT Serif" panose="020A0603040505020204" pitchFamily="18" charset="0"/>
              </a:rPr>
              <a:t>начальной</a:t>
            </a:r>
            <a:r>
              <a:rPr lang="de-DE" altLang="de-DE" sz="1800" dirty="0">
                <a:solidFill>
                  <a:srgbClr val="212529"/>
                </a:solidFill>
                <a:latin typeface="PT Serif" panose="020A0603040505020204" pitchFamily="18" charset="0"/>
              </a:rPr>
              <a:t> </a:t>
            </a:r>
            <a:r>
              <a:rPr lang="de-DE" altLang="de-DE" sz="1800" dirty="0" err="1">
                <a:solidFill>
                  <a:srgbClr val="212529"/>
                </a:solidFill>
                <a:latin typeface="PT Serif" panose="020A0603040505020204" pitchFamily="18" charset="0"/>
              </a:rPr>
              <a:t>форме</a:t>
            </a:r>
            <a:r>
              <a:rPr lang="de-DE" altLang="de-DE" sz="1800" dirty="0">
                <a:solidFill>
                  <a:srgbClr val="212529"/>
                </a:solidFill>
                <a:latin typeface="PT Serif" panose="020A0603040505020204" pitchFamily="18" charset="0"/>
              </a:rPr>
              <a:t>, </a:t>
            </a:r>
            <a:r>
              <a:rPr lang="de-DE" altLang="de-DE" sz="1800" dirty="0" err="1">
                <a:solidFill>
                  <a:srgbClr val="212529"/>
                </a:solidFill>
                <a:latin typeface="PT Serif" panose="020A0603040505020204" pitchFamily="18" charset="0"/>
              </a:rPr>
              <a:t>то</a:t>
            </a:r>
            <a:r>
              <a:rPr lang="de-DE" altLang="de-DE" sz="1800" dirty="0">
                <a:solidFill>
                  <a:srgbClr val="212529"/>
                </a:solidFill>
                <a:latin typeface="PT Serif" panose="020A0603040505020204" pitchFamily="18" charset="0"/>
              </a:rPr>
              <a:t> ничего не будет </a:t>
            </a:r>
            <a:r>
              <a:rPr lang="de-DE" altLang="de-DE" sz="1800" dirty="0" err="1">
                <a:solidFill>
                  <a:srgbClr val="212529"/>
                </a:solidFill>
                <a:latin typeface="PT Serif" panose="020A0603040505020204" pitchFamily="18" charset="0"/>
              </a:rPr>
              <a:t>найдено</a:t>
            </a:r>
            <a:r>
              <a:rPr lang="de-DE" altLang="de-DE" sz="1800" dirty="0">
                <a:solidFill>
                  <a:srgbClr val="212529"/>
                </a:solidFill>
                <a:latin typeface="PT Serif" panose="020A0603040505020204" pitchFamily="18" charset="0"/>
              </a:rPr>
              <a:t>. </a:t>
            </a:r>
            <a:endParaRPr kumimoji="0" lang="de-DE" altLang="de-DE" sz="1800" b="1" i="0" u="none" strike="noStrike" cap="none" normalizeH="0" baseline="0" dirty="0">
              <a:ln>
                <a:noFill/>
              </a:ln>
              <a:solidFill>
                <a:srgbClr val="212529"/>
              </a:solidFill>
              <a:effectLst/>
              <a:latin typeface="PT Serif" panose="020A0603040505020204" pitchFamily="18" charset="0"/>
            </a:endParaRPr>
          </a:p>
          <a:p>
            <a:pPr marL="0" indent="0">
              <a:lnSpc>
                <a:spcPct val="100000"/>
              </a:lnSpc>
              <a:buClrTx/>
              <a:buNone/>
            </a:pPr>
            <a:r>
              <a:rPr kumimoji="0" lang="de-DE" altLang="de-DE" sz="1800" b="0" i="0" u="none" strike="noStrike" cap="none" normalizeH="0" baseline="0" dirty="0" err="1">
                <a:ln>
                  <a:noFill/>
                </a:ln>
                <a:solidFill>
                  <a:srgbClr val="212529"/>
                </a:solidFill>
                <a:effectLst/>
                <a:latin typeface="PT Serif" panose="020A0603040505020204" pitchFamily="18" charset="0"/>
              </a:rPr>
              <a:t>Например</a:t>
            </a:r>
            <a:r>
              <a:rPr kumimoji="0" lang="de-DE" altLang="de-DE" sz="1800" b="0" i="0" u="none" strike="noStrike" cap="none" normalizeH="0" baseline="0" dirty="0">
                <a:ln>
                  <a:noFill/>
                </a:ln>
                <a:solidFill>
                  <a:srgbClr val="212529"/>
                </a:solidFill>
                <a:effectLst/>
                <a:latin typeface="PT Serif" panose="020A0603040505020204" pitchFamily="18" charset="0"/>
              </a:rPr>
              <a:t>, ничего не будет </a:t>
            </a:r>
            <a:r>
              <a:rPr kumimoji="0" lang="de-DE" altLang="de-DE" sz="1800" b="0" i="0" u="none" strike="noStrike" cap="none" normalizeH="0" baseline="0" dirty="0" err="1">
                <a:ln>
                  <a:noFill/>
                </a:ln>
                <a:solidFill>
                  <a:srgbClr val="212529"/>
                </a:solidFill>
                <a:effectLst/>
                <a:latin typeface="PT Serif" panose="020A0603040505020204" pitchFamily="18" charset="0"/>
              </a:rPr>
              <a:t>выдано</a:t>
            </a:r>
            <a:r>
              <a:rPr kumimoji="0" lang="de-DE" altLang="de-DE" sz="1800" b="0" i="0" u="none" strike="noStrike" cap="none" normalizeH="0" baseline="0" dirty="0">
                <a:ln>
                  <a:noFill/>
                </a:ln>
                <a:solidFill>
                  <a:srgbClr val="212529"/>
                </a:solidFill>
                <a:effectLst/>
                <a:latin typeface="PT Serif" panose="020A0603040505020204" pitchFamily="18" charset="0"/>
              </a:rPr>
              <a:t> при </a:t>
            </a:r>
            <a:r>
              <a:rPr kumimoji="0" lang="de-DE" altLang="de-DE" sz="1800" b="0" i="0" u="none" strike="noStrike" cap="none" normalizeH="0" baseline="0" dirty="0" err="1">
                <a:ln>
                  <a:noFill/>
                </a:ln>
                <a:solidFill>
                  <a:srgbClr val="212529"/>
                </a:solidFill>
                <a:effectLst/>
                <a:latin typeface="PT Serif" panose="020A0603040505020204" pitchFamily="18" charset="0"/>
              </a:rPr>
              <a:t>попытке</a:t>
            </a:r>
            <a:r>
              <a:rPr kumimoji="0" lang="de-DE" altLang="de-DE" sz="1800" b="0" i="0" u="none" strike="noStrike" cap="none" normalizeH="0" baseline="0" dirty="0">
                <a:ln>
                  <a:noFill/>
                </a:ln>
                <a:solidFill>
                  <a:srgbClr val="212529"/>
                </a:solidFill>
                <a:effectLst/>
                <a:latin typeface="PT Serif" panose="020A0603040505020204" pitchFamily="18" charset="0"/>
              </a:rPr>
              <a:t> искать </a:t>
            </a:r>
            <a:r>
              <a:rPr kumimoji="0" lang="de-DE" altLang="de-DE" sz="1800" b="0" i="0" u="none" strike="noStrike" cap="none" normalizeH="0" baseline="0" dirty="0" err="1">
                <a:ln>
                  <a:noFill/>
                </a:ln>
                <a:solidFill>
                  <a:srgbClr val="212529"/>
                </a:solidFill>
                <a:effectLst/>
                <a:latin typeface="PT Serif" panose="020A0603040505020204" pitchFamily="18" charset="0"/>
              </a:rPr>
              <a:t>по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форме</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ru-RU" altLang="de-DE" sz="1800" b="0" i="1" u="none" strike="noStrike" cap="none" normalizeH="0" baseline="0" dirty="0">
                <a:ln>
                  <a:noFill/>
                </a:ln>
                <a:solidFill>
                  <a:srgbClr val="212529"/>
                </a:solidFill>
                <a:effectLst/>
                <a:latin typeface="PT Serif" panose="020A0603040505020204" pitchFamily="18" charset="0"/>
              </a:rPr>
              <a:t>ноты</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или</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ru-RU" altLang="de-DE" sz="1800" b="0" i="1" u="none" strike="noStrike" cap="none" normalizeH="0" baseline="0" dirty="0">
                <a:ln>
                  <a:noFill/>
                </a:ln>
                <a:solidFill>
                  <a:srgbClr val="212529"/>
                </a:solidFill>
                <a:effectLst/>
                <a:latin typeface="PT Serif" panose="020A0603040505020204" pitchFamily="18" charset="0"/>
              </a:rPr>
              <a:t>глубже</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lang="de-DE" altLang="de-DE" sz="1800" dirty="0">
                <a:solidFill>
                  <a:srgbClr val="212529"/>
                </a:solidFill>
                <a:latin typeface="PT Serif" panose="020A0603040505020204" pitchFamily="18" charset="0"/>
              </a:rPr>
              <a:t>так </a:t>
            </a:r>
            <a:r>
              <a:rPr lang="de-DE" altLang="de-DE" sz="1800" dirty="0" err="1">
                <a:solidFill>
                  <a:srgbClr val="212529"/>
                </a:solidFill>
                <a:latin typeface="PT Serif" panose="020A0603040505020204" pitchFamily="18" charset="0"/>
              </a:rPr>
              <a:t>как</a:t>
            </a:r>
            <a:r>
              <a:rPr lang="de-DE" altLang="de-DE" sz="1800" dirty="0">
                <a:solidFill>
                  <a:srgbClr val="212529"/>
                </a:solidFill>
                <a:latin typeface="PT Serif" panose="020A0603040505020204" pitchFamily="18" charset="0"/>
              </a:rPr>
              <a:t> </a:t>
            </a:r>
            <a:r>
              <a:rPr lang="de-DE" altLang="de-DE" sz="1800" dirty="0" err="1">
                <a:solidFill>
                  <a:srgbClr val="212529"/>
                </a:solidFill>
                <a:latin typeface="PT Serif" panose="020A0603040505020204" pitchFamily="18" charset="0"/>
              </a:rPr>
              <a:t>необходимо</a:t>
            </a:r>
            <a:r>
              <a:rPr lang="de-DE" altLang="de-DE" sz="1800" dirty="0">
                <a:solidFill>
                  <a:srgbClr val="212529"/>
                </a:solidFill>
                <a:latin typeface="PT Serif" panose="020A0603040505020204" pitchFamily="18" charset="0"/>
              </a:rPr>
              <a:t> </a:t>
            </a:r>
            <a:r>
              <a:rPr lang="de-DE" altLang="de-DE" sz="1800" dirty="0" err="1">
                <a:solidFill>
                  <a:srgbClr val="212529"/>
                </a:solidFill>
                <a:latin typeface="PT Serif" panose="020A0603040505020204" pitchFamily="18" charset="0"/>
              </a:rPr>
              <a:t>задать</a:t>
            </a:r>
            <a:r>
              <a:rPr lang="de-DE" altLang="de-DE" sz="1800" dirty="0">
                <a:solidFill>
                  <a:srgbClr val="212529"/>
                </a:solidFill>
                <a:latin typeface="PT Serif" panose="020A0603040505020204" pitchFamily="18" charset="0"/>
              </a:rPr>
              <a:t> </a:t>
            </a:r>
            <a:r>
              <a:rPr lang="de-DE" altLang="de-DE" sz="1800" dirty="0" err="1">
                <a:solidFill>
                  <a:srgbClr val="212529"/>
                </a:solidFill>
                <a:latin typeface="PT Serif" panose="020A0603040505020204" pitchFamily="18" charset="0"/>
              </a:rPr>
              <a:t>начальные</a:t>
            </a:r>
            <a:r>
              <a:rPr lang="de-DE" altLang="de-DE" sz="1800" dirty="0">
                <a:solidFill>
                  <a:srgbClr val="212529"/>
                </a:solidFill>
                <a:latin typeface="PT Serif" panose="020A0603040505020204" pitchFamily="18" charset="0"/>
              </a:rPr>
              <a:t> </a:t>
            </a:r>
            <a:r>
              <a:rPr lang="de-DE" altLang="de-DE" sz="1800" dirty="0" err="1">
                <a:solidFill>
                  <a:srgbClr val="212529"/>
                </a:solidFill>
                <a:latin typeface="PT Serif" panose="020A0603040505020204" pitchFamily="18" charset="0"/>
              </a:rPr>
              <a:t>формы</a:t>
            </a:r>
            <a:r>
              <a:rPr lang="de-DE" altLang="de-DE" sz="1800" dirty="0">
                <a:solidFill>
                  <a:srgbClr val="212529"/>
                </a:solidFill>
                <a:latin typeface="PT Serif" panose="020A0603040505020204" pitchFamily="18" charset="0"/>
              </a:rPr>
              <a:t>: </a:t>
            </a:r>
            <a:r>
              <a:rPr lang="ru-RU" altLang="de-DE" sz="1800" i="1" dirty="0">
                <a:solidFill>
                  <a:srgbClr val="212529"/>
                </a:solidFill>
                <a:latin typeface="PT Serif" panose="020A0603040505020204" pitchFamily="18" charset="0"/>
              </a:rPr>
              <a:t>нота</a:t>
            </a:r>
            <a:r>
              <a:rPr lang="de-DE" altLang="de-DE" sz="1800" dirty="0">
                <a:solidFill>
                  <a:srgbClr val="212529"/>
                </a:solidFill>
                <a:latin typeface="PT Serif" panose="020A0603040505020204" pitchFamily="18" charset="0"/>
              </a:rPr>
              <a:t> и </a:t>
            </a:r>
            <a:r>
              <a:rPr lang="ru-RU" altLang="de-DE" sz="1800" i="1" dirty="0">
                <a:solidFill>
                  <a:srgbClr val="212529"/>
                </a:solidFill>
                <a:latin typeface="PT Serif" panose="020A0603040505020204" pitchFamily="18" charset="0"/>
              </a:rPr>
              <a:t>глубокий</a:t>
            </a:r>
            <a:r>
              <a:rPr lang="de-DE" altLang="de-DE" sz="1800" dirty="0">
                <a:solidFill>
                  <a:srgbClr val="212529"/>
                </a:solidFill>
                <a:latin typeface="PT Serif" panose="020A0603040505020204" pitchFamily="18" charset="0"/>
              </a:rPr>
              <a:t>.</a:t>
            </a:r>
            <a:endParaRPr kumimoji="0" lang="de-DE" altLang="de-DE" sz="18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altLang="de-DE" sz="1800" b="1" dirty="0">
                <a:solidFill>
                  <a:srgbClr val="212529"/>
                </a:solidFill>
                <a:latin typeface="PT Serif" panose="020A0603040505020204" pitchFamily="18" charset="0"/>
              </a:rPr>
              <a:t>Глагольный вид </a:t>
            </a:r>
            <a:r>
              <a:rPr lang="ru-RU" altLang="de-DE" sz="1800" dirty="0">
                <a:solidFill>
                  <a:srgbClr val="212529"/>
                </a:solidFill>
                <a:latin typeface="PT Serif" panose="020A0603040505020204" pitchFamily="18" charset="0"/>
              </a:rPr>
              <a:t>в НКРЯ </a:t>
            </a:r>
            <a:r>
              <a:rPr kumimoji="0" lang="de-DE" altLang="de-DE" sz="1800" b="0" i="0" u="none" strike="noStrike" cap="none" normalizeH="0" baseline="0" dirty="0" err="1">
                <a:ln>
                  <a:noFill/>
                </a:ln>
                <a:solidFill>
                  <a:srgbClr val="212529"/>
                </a:solidFill>
                <a:effectLst/>
                <a:latin typeface="PT Serif" panose="020A0603040505020204" pitchFamily="18" charset="0"/>
              </a:rPr>
              <a:t>рассматривается</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как</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словоклассифицирующая</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категория</a:t>
            </a:r>
            <a:r>
              <a:rPr kumimoji="0" lang="de-DE" altLang="de-DE" sz="1800" b="0" i="0" u="none" strike="noStrike" cap="none" normalizeH="0" baseline="0" dirty="0">
                <a:ln>
                  <a:noFill/>
                </a:ln>
                <a:solidFill>
                  <a:srgbClr val="212529"/>
                </a:solidFill>
                <a:effectLst/>
                <a:latin typeface="PT Serif" panose="020A0603040505020204" pitchFamily="18" charset="0"/>
              </a:rPr>
              <a:t>, </a:t>
            </a:r>
            <a:endParaRPr kumimoji="0" lang="ru-RU" altLang="de-DE" sz="18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err="1">
                <a:ln>
                  <a:noFill/>
                </a:ln>
                <a:solidFill>
                  <a:srgbClr val="212529"/>
                </a:solidFill>
                <a:effectLst/>
                <a:latin typeface="PT Serif" panose="020A0603040505020204" pitchFamily="18" charset="0"/>
              </a:rPr>
              <a:t>то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есть</a:t>
            </a:r>
            <a:r>
              <a:rPr kumimoji="0" lang="de-DE" altLang="de-DE" sz="1800" b="0" i="0" u="none" strike="noStrike" cap="none" normalizeH="0" baseline="0" dirty="0">
                <a:ln>
                  <a:noFill/>
                </a:ln>
                <a:solidFill>
                  <a:srgbClr val="212529"/>
                </a:solidFill>
                <a:effectLst/>
                <a:latin typeface="PT Serif" panose="020A0603040505020204" pitchFamily="18" charset="0"/>
              </a:rPr>
              <a:t> глагол будет </a:t>
            </a:r>
            <a:r>
              <a:rPr kumimoji="0" lang="ru-RU" altLang="de-DE" sz="1800" b="0" i="0" u="none" strike="noStrike" cap="none" normalizeH="0" baseline="0" dirty="0">
                <a:ln>
                  <a:noFill/>
                </a:ln>
                <a:solidFill>
                  <a:srgbClr val="212529"/>
                </a:solidFill>
                <a:effectLst/>
                <a:latin typeface="PT Serif" panose="020A0603040505020204" pitchFamily="18" charset="0"/>
              </a:rPr>
              <a:t>найден</a:t>
            </a:r>
            <a:r>
              <a:rPr kumimoji="0" lang="de-DE" altLang="de-DE" sz="1800" b="0" i="0" u="none" strike="noStrike" cap="none" normalizeH="0" baseline="0" dirty="0">
                <a:ln>
                  <a:noFill/>
                </a:ln>
                <a:solidFill>
                  <a:srgbClr val="212529"/>
                </a:solidFill>
                <a:effectLst/>
                <a:latin typeface="PT Serif" panose="020A0603040505020204" pitchFamily="18" charset="0"/>
              </a:rPr>
              <a:t> в </a:t>
            </a:r>
            <a:r>
              <a:rPr kumimoji="0" lang="de-DE" altLang="de-DE" sz="1800" b="0" i="0" u="none" strike="noStrike" cap="none" normalizeH="0" baseline="0" dirty="0" err="1">
                <a:ln>
                  <a:noFill/>
                </a:ln>
                <a:solidFill>
                  <a:srgbClr val="212529"/>
                </a:solidFill>
                <a:effectLst/>
                <a:latin typeface="PT Serif" panose="020A0603040505020204" pitchFamily="18" charset="0"/>
              </a:rPr>
              <a:t>том</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виде</a:t>
            </a:r>
            <a:r>
              <a:rPr kumimoji="0" lang="de-DE" altLang="de-DE" sz="1800" b="0" i="0" u="none" strike="noStrike" cap="none" normalizeH="0" baseline="0" dirty="0">
                <a:ln>
                  <a:noFill/>
                </a:ln>
                <a:solidFill>
                  <a:srgbClr val="212529"/>
                </a:solidFill>
                <a:effectLst/>
                <a:latin typeface="PT Serif" panose="020A0603040505020204" pitchFamily="18" charset="0"/>
              </a:rPr>
              <a:t>, в </a:t>
            </a:r>
            <a:r>
              <a:rPr kumimoji="0" lang="de-DE" altLang="de-DE" sz="1800" b="0" i="0" u="none" strike="noStrike" cap="none" normalizeH="0" baseline="0" dirty="0" err="1">
                <a:ln>
                  <a:noFill/>
                </a:ln>
                <a:solidFill>
                  <a:srgbClr val="212529"/>
                </a:solidFill>
                <a:effectLst/>
                <a:latin typeface="PT Serif" panose="020A0603040505020204" pitchFamily="18" charset="0"/>
              </a:rPr>
              <a:t>каком</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стоит</a:t>
            </a:r>
            <a:r>
              <a:rPr kumimoji="0" lang="de-DE" altLang="de-DE" sz="1800" b="0" i="0" u="none" strike="noStrike" cap="none" normalizeH="0" baseline="0" dirty="0">
                <a:ln>
                  <a:noFill/>
                </a:ln>
                <a:solidFill>
                  <a:srgbClr val="212529"/>
                </a:solidFill>
                <a:effectLst/>
                <a:latin typeface="PT Serif" panose="020A0603040505020204" pitchFamily="18" charset="0"/>
              </a:rPr>
              <a:t> в </a:t>
            </a:r>
            <a:r>
              <a:rPr kumimoji="0" lang="de-DE" altLang="de-DE" sz="1800" b="0" i="0" u="none" strike="noStrike" cap="none" normalizeH="0" baseline="0" dirty="0" err="1">
                <a:ln>
                  <a:noFill/>
                </a:ln>
                <a:solidFill>
                  <a:srgbClr val="212529"/>
                </a:solidFill>
                <a:effectLst/>
                <a:latin typeface="PT Serif" panose="020A0603040505020204" pitchFamily="18" charset="0"/>
              </a:rPr>
              <a:t>запросе</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ru-RU" altLang="de-DE" sz="1800" b="0" i="0" u="none" strike="noStrike" cap="none" normalizeH="0" baseline="0" dirty="0">
                <a:ln>
                  <a:noFill/>
                </a:ln>
                <a:solidFill>
                  <a:srgbClr val="212529"/>
                </a:solidFill>
                <a:effectLst/>
                <a:latin typeface="PT Serif" panose="020A0603040505020204" pitchFamily="18" charset="0"/>
              </a:rPr>
              <a:t>Ср. запрос:</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найти</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lang="ru-RU" altLang="de-DE" sz="1800" dirty="0">
                <a:solidFill>
                  <a:srgbClr val="212529"/>
                </a:solidFill>
                <a:latin typeface="PT Serif" panose="020A0603040505020204" pitchFamily="18" charset="0"/>
              </a:rPr>
              <a:t>/</a:t>
            </a:r>
            <a:r>
              <a:rPr kumimoji="0" lang="ru-RU"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a:ln>
                  <a:noFill/>
                </a:ln>
                <a:solidFill>
                  <a:srgbClr val="212529"/>
                </a:solidFill>
                <a:effectLst/>
                <a:latin typeface="PT Serif" panose="020A0603040505020204" pitchFamily="18" charset="0"/>
              </a:rPr>
              <a:t>«</a:t>
            </a:r>
            <a:r>
              <a:rPr kumimoji="0" lang="de-DE" altLang="de-DE" sz="1800" b="0" i="0" u="none" strike="noStrike" cap="none" normalizeH="0" baseline="0" dirty="0" err="1">
                <a:ln>
                  <a:noFill/>
                </a:ln>
                <a:solidFill>
                  <a:srgbClr val="212529"/>
                </a:solidFill>
                <a:effectLst/>
                <a:latin typeface="PT Serif" panose="020A0603040505020204" pitchFamily="18" charset="0"/>
              </a:rPr>
              <a:t>найти</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ipf</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найти</a:t>
            </a:r>
            <a:r>
              <a:rPr kumimoji="0" lang="de-DE" altLang="de-DE" sz="1800" b="0" i="0" u="none" strike="noStrike" cap="none" normalizeH="0" baseline="0" dirty="0">
                <a:ln>
                  <a:noFill/>
                </a:ln>
                <a:solidFill>
                  <a:srgbClr val="212529"/>
                </a:solidFill>
                <a:effectLst/>
                <a:latin typeface="PT Serif" panose="020A0603040505020204" pitchFamily="18" charset="0"/>
              </a:rPr>
              <a:t> в </a:t>
            </a:r>
            <a:r>
              <a:rPr kumimoji="0" lang="de-DE" altLang="de-DE" sz="1800" b="0" i="0" u="none" strike="noStrike" cap="none" normalizeH="0" baseline="0" dirty="0" err="1">
                <a:ln>
                  <a:noFill/>
                </a:ln>
                <a:solidFill>
                  <a:srgbClr val="212529"/>
                </a:solidFill>
                <a:effectLst/>
                <a:latin typeface="PT Serif" panose="020A0603040505020204" pitchFamily="18" charset="0"/>
              </a:rPr>
              <a:t>несовершенном</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виде</a:t>
            </a:r>
            <a:r>
              <a:rPr kumimoji="0" lang="de-DE" altLang="de-DE" sz="1800" b="0" i="0" u="none" strike="noStrike" cap="none" normalizeH="0" baseline="0" dirty="0">
                <a:ln>
                  <a:noFill/>
                </a:ln>
                <a:solidFill>
                  <a:srgbClr val="212529"/>
                </a:solidFill>
                <a:effectLst/>
                <a:latin typeface="PT Serif" panose="020A0603040505020204" pitchFamily="18" charset="0"/>
              </a:rPr>
              <a:t>)</a:t>
            </a:r>
            <a:r>
              <a:rPr kumimoji="0" lang="ru-RU" altLang="de-DE" sz="1800" b="0" i="0" u="none" strike="noStrike" cap="none" normalizeH="0" baseline="0" dirty="0">
                <a:ln>
                  <a:noFill/>
                </a:ln>
                <a:solidFill>
                  <a:srgbClr val="212529"/>
                </a:solidFill>
                <a:effectLst/>
                <a:latin typeface="PT Serif" panose="020A06030405050202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err="1">
                <a:ln>
                  <a:noFill/>
                </a:ln>
                <a:solidFill>
                  <a:srgbClr val="212529"/>
                </a:solidFill>
                <a:effectLst/>
                <a:latin typeface="PT Serif" panose="020A0603040505020204" pitchFamily="18" charset="0"/>
              </a:rPr>
              <a:t>По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запросу</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рисовать</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pf</a:t>
            </a:r>
            <a:r>
              <a:rPr kumimoji="0" lang="de-DE" altLang="de-DE" sz="1800" b="0" i="0" u="none" strike="noStrike" cap="none" normalizeH="0" baseline="0" dirty="0">
                <a:ln>
                  <a:noFill/>
                </a:ln>
                <a:solidFill>
                  <a:srgbClr val="212529"/>
                </a:solidFill>
                <a:effectLst/>
                <a:latin typeface="PT Serif" panose="020A0603040505020204" pitchFamily="18" charset="0"/>
              </a:rPr>
              <a:t>» будет </a:t>
            </a:r>
            <a:r>
              <a:rPr kumimoji="0" lang="de-DE" altLang="de-DE" sz="1800" b="0" i="0" u="none" strike="noStrike" cap="none" normalizeH="0" baseline="0" dirty="0" err="1">
                <a:ln>
                  <a:noFill/>
                </a:ln>
                <a:solidFill>
                  <a:srgbClr val="212529"/>
                </a:solidFill>
                <a:effectLst/>
                <a:latin typeface="PT Serif" panose="020A0603040505020204" pitchFamily="18" charset="0"/>
              </a:rPr>
              <a:t>найдена</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одна</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неправильная</a:t>
            </a:r>
            <a:r>
              <a:rPr kumimoji="0" lang="de-DE" altLang="de-DE" sz="1800" b="0" i="0" u="none" strike="noStrike" cap="none" normalizeH="0" baseline="0" dirty="0">
                <a:ln>
                  <a:noFill/>
                </a:ln>
                <a:solidFill>
                  <a:srgbClr val="212529"/>
                </a:solidFill>
                <a:effectLst/>
                <a:latin typeface="PT Serif" panose="020A0603040505020204" pitchFamily="18" charset="0"/>
              </a:rPr>
              <a:t> форма, </a:t>
            </a:r>
            <a:r>
              <a:rPr kumimoji="0" lang="de-DE" altLang="de-DE" sz="1800" b="0" i="0" u="none" strike="noStrike" cap="none" normalizeH="0" baseline="0" dirty="0" err="1">
                <a:ln>
                  <a:noFill/>
                </a:ln>
                <a:solidFill>
                  <a:srgbClr val="212529"/>
                </a:solidFill>
                <a:effectLst/>
                <a:latin typeface="PT Serif" panose="020A0603040505020204" pitchFamily="18" charset="0"/>
              </a:rPr>
              <a:t>имитирующая</a:t>
            </a:r>
            <a:r>
              <a:rPr kumimoji="0" lang="de-DE" altLang="de-DE" sz="1800" b="0" i="0" u="none" strike="noStrike" cap="none" normalizeH="0" baseline="0" dirty="0">
                <a:ln>
                  <a:noFill/>
                </a:ln>
                <a:solidFill>
                  <a:srgbClr val="212529"/>
                </a:solidFill>
                <a:effectLst/>
                <a:latin typeface="PT Serif" panose="020A0603040505020204" pitchFamily="18" charset="0"/>
              </a:rPr>
              <a:t> речь </a:t>
            </a:r>
            <a:r>
              <a:rPr kumimoji="0" lang="de-DE" altLang="de-DE" sz="1800" b="0" i="0" u="none" strike="noStrike" cap="none" normalizeH="0" baseline="0" dirty="0" err="1">
                <a:ln>
                  <a:noFill/>
                </a:ln>
                <a:solidFill>
                  <a:srgbClr val="212529"/>
                </a:solidFill>
                <a:effectLst/>
                <a:latin typeface="PT Serif" panose="020A0603040505020204" pitchFamily="18" charset="0"/>
              </a:rPr>
              <a:t>иностранца</a:t>
            </a:r>
            <a:r>
              <a:rPr kumimoji="0" lang="ru-RU" altLang="de-DE" sz="1800" b="0" i="0" u="none" strike="noStrike" cap="none" normalizeH="0" baseline="0" dirty="0">
                <a:ln>
                  <a:noFill/>
                </a:ln>
                <a:solidFill>
                  <a:srgbClr val="212529"/>
                </a:solidFill>
                <a:effectLst/>
                <a:latin typeface="PT Serif" panose="020A06030405050202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a:ln>
                  <a:noFill/>
                </a:ln>
                <a:solidFill>
                  <a:srgbClr val="212529"/>
                </a:solidFill>
                <a:effectLst/>
                <a:latin typeface="PT Serif" panose="020A0603040505020204" pitchFamily="18" charset="0"/>
              </a:rPr>
              <a:t>А </a:t>
            </a:r>
            <a:r>
              <a:rPr kumimoji="0" lang="de-DE" altLang="de-DE" sz="1800" b="0" i="0" u="none" strike="noStrike" cap="none" normalizeH="0" baseline="0" dirty="0" err="1">
                <a:ln>
                  <a:noFill/>
                </a:ln>
                <a:solidFill>
                  <a:srgbClr val="212529"/>
                </a:solidFill>
                <a:effectLst/>
                <a:latin typeface="PT Serif" panose="020A0603040505020204" pitchFamily="18" charset="0"/>
              </a:rPr>
              <a:t>по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запросу</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рисовать</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ipf</a:t>
            </a:r>
            <a:r>
              <a:rPr kumimoji="0" lang="de-DE" altLang="de-DE" sz="1800" b="0" i="0" u="none" strike="noStrike" cap="none" normalizeH="0" baseline="0" dirty="0">
                <a:ln>
                  <a:noFill/>
                </a:ln>
                <a:solidFill>
                  <a:srgbClr val="212529"/>
                </a:solidFill>
                <a:effectLst/>
                <a:latin typeface="PT Serif" panose="020A0603040505020204" pitchFamily="18" charset="0"/>
              </a:rPr>
              <a:t>» – две </a:t>
            </a:r>
            <a:r>
              <a:rPr kumimoji="0" lang="de-DE" altLang="de-DE" sz="1800" b="0" i="0" u="none" strike="noStrike" cap="none" normalizeH="0" baseline="0" dirty="0" err="1">
                <a:ln>
                  <a:noFill/>
                </a:ln>
                <a:solidFill>
                  <a:srgbClr val="212529"/>
                </a:solidFill>
                <a:effectLst/>
                <a:latin typeface="PT Serif" panose="020A0603040505020204" pitchFamily="18" charset="0"/>
              </a:rPr>
              <a:t>формы</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из</a:t>
            </a:r>
            <a:r>
              <a:rPr kumimoji="0" lang="de-DE" altLang="de-DE" sz="1800" b="0" i="0" u="none" strike="noStrike" cap="none" normalizeH="0" baseline="0" dirty="0">
                <a:ln>
                  <a:noFill/>
                </a:ln>
                <a:solidFill>
                  <a:srgbClr val="212529"/>
                </a:solidFill>
                <a:effectLst/>
                <a:latin typeface="PT Serif" panose="020A0603040505020204" pitchFamily="18" charset="0"/>
              </a:rPr>
              <a:t> детской речи</a:t>
            </a:r>
            <a:r>
              <a:rPr kumimoji="0" lang="ru-RU" altLang="de-DE" sz="1800" b="0" i="0" u="none" strike="noStrike" cap="none" normalizeH="0" baseline="0" dirty="0">
                <a:ln>
                  <a:noFill/>
                </a:ln>
                <a:solidFill>
                  <a:srgbClr val="212529"/>
                </a:solidFill>
                <a:effectLst/>
                <a:latin typeface="PT Serif" panose="020A0603040505020204" pitchFamily="18" charset="0"/>
              </a:rPr>
              <a:t>.</a:t>
            </a:r>
            <a:endParaRPr kumimoji="0" lang="de-DE" altLang="de-DE"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a:ln>
                  <a:noFill/>
                </a:ln>
                <a:solidFill>
                  <a:srgbClr val="212529"/>
                </a:solidFill>
                <a:effectLst/>
                <a:latin typeface="PT Serif" panose="020A0603040505020204" pitchFamily="18" charset="0"/>
              </a:rPr>
              <a:t>В </a:t>
            </a:r>
            <a:r>
              <a:rPr kumimoji="0" lang="de-DE" altLang="de-DE" sz="1800" b="1" i="0" u="none" strike="noStrike" cap="none" normalizeH="0" baseline="0" dirty="0" err="1">
                <a:ln>
                  <a:noFill/>
                </a:ln>
                <a:solidFill>
                  <a:srgbClr val="212529"/>
                </a:solidFill>
                <a:effectLst/>
                <a:latin typeface="PT Serif" panose="020A0603040505020204" pitchFamily="18" charset="0"/>
              </a:rPr>
              <a:t>Синтаксическом</a:t>
            </a:r>
            <a:r>
              <a:rPr kumimoji="0" lang="de-DE" altLang="de-DE" sz="1800" b="1" i="0" u="none" strike="noStrike" cap="none" normalizeH="0" baseline="0" dirty="0">
                <a:ln>
                  <a:noFill/>
                </a:ln>
                <a:solidFill>
                  <a:srgbClr val="212529"/>
                </a:solidFill>
                <a:effectLst/>
                <a:latin typeface="PT Serif" panose="020A0603040505020204" pitchFamily="18" charset="0"/>
              </a:rPr>
              <a:t> </a:t>
            </a:r>
            <a:r>
              <a:rPr kumimoji="0" lang="de-DE" altLang="de-DE" sz="1800" b="1" i="0" u="none" strike="noStrike" cap="none" normalizeH="0" baseline="0" dirty="0" err="1">
                <a:ln>
                  <a:noFill/>
                </a:ln>
                <a:solidFill>
                  <a:srgbClr val="212529"/>
                </a:solidFill>
                <a:effectLst/>
                <a:latin typeface="PT Serif" panose="020A0603040505020204" pitchFamily="18" charset="0"/>
              </a:rPr>
              <a:t>корпусе</a:t>
            </a:r>
            <a:r>
              <a:rPr kumimoji="0" lang="de-DE" altLang="de-DE" sz="1800" b="1"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a:ln>
                  <a:noFill/>
                </a:ln>
                <a:solidFill>
                  <a:srgbClr val="212529"/>
                </a:solidFill>
                <a:effectLst/>
                <a:latin typeface="PT Serif" panose="020A0603040505020204" pitchFamily="18" charset="0"/>
              </a:rPr>
              <a:t>вид </a:t>
            </a:r>
            <a:r>
              <a:rPr kumimoji="0" lang="de-DE" altLang="de-DE" sz="1800" b="0" i="0" u="none" strike="noStrike" cap="none" normalizeH="0" baseline="0" dirty="0" err="1">
                <a:ln>
                  <a:noFill/>
                </a:ln>
                <a:solidFill>
                  <a:srgbClr val="212529"/>
                </a:solidFill>
                <a:effectLst/>
                <a:latin typeface="PT Serif" panose="020A0603040505020204" pitchFamily="18" charset="0"/>
              </a:rPr>
              <a:t>рассматривается</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как</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формообразовательный</a:t>
            </a:r>
            <a:r>
              <a:rPr kumimoji="0" lang="de-DE" altLang="de-DE" sz="1800" b="0" i="0" u="none" strike="noStrike" cap="none" normalizeH="0" baseline="0" dirty="0">
                <a:ln>
                  <a:noFill/>
                </a:ln>
                <a:solidFill>
                  <a:srgbClr val="212529"/>
                </a:solidFill>
                <a:effectLst/>
                <a:latin typeface="PT Serif" panose="020A0603040505020204" pitchFamily="18" charset="0"/>
              </a:rPr>
              <a:t>, при </a:t>
            </a:r>
            <a:r>
              <a:rPr kumimoji="0" lang="de-DE" altLang="de-DE" sz="1800" b="0" i="0" u="none" strike="noStrike" cap="none" normalizeH="0" baseline="0" dirty="0" err="1">
                <a:ln>
                  <a:noFill/>
                </a:ln>
                <a:solidFill>
                  <a:srgbClr val="212529"/>
                </a:solidFill>
                <a:effectLst/>
                <a:latin typeface="PT Serif" panose="020A0603040505020204" pitchFamily="18" charset="0"/>
              </a:rPr>
              <a:t>этом</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1" i="0" u="none" strike="noStrike" cap="none" normalizeH="0" baseline="0" dirty="0" err="1">
                <a:ln>
                  <a:noFill/>
                </a:ln>
                <a:solidFill>
                  <a:srgbClr val="212529"/>
                </a:solidFill>
                <a:effectLst/>
                <a:latin typeface="PT Serif" panose="020A0603040505020204" pitchFamily="18" charset="0"/>
              </a:rPr>
              <a:t>начальной</a:t>
            </a:r>
            <a:r>
              <a:rPr kumimoji="0" lang="de-DE" altLang="de-DE" sz="1800" b="1" i="0" u="none" strike="noStrike" cap="none" normalizeH="0" baseline="0" dirty="0">
                <a:ln>
                  <a:noFill/>
                </a:ln>
                <a:solidFill>
                  <a:srgbClr val="212529"/>
                </a:solidFill>
                <a:effectLst/>
                <a:latin typeface="PT Serif" panose="020A0603040505020204" pitchFamily="18" charset="0"/>
              </a:rPr>
              <a:t> </a:t>
            </a:r>
            <a:r>
              <a:rPr kumimoji="0" lang="de-DE" altLang="de-DE" sz="1800" b="1" i="0" u="none" strike="noStrike" cap="none" normalizeH="0" baseline="0" dirty="0" err="1">
                <a:ln>
                  <a:noFill/>
                </a:ln>
                <a:solidFill>
                  <a:srgbClr val="212529"/>
                </a:solidFill>
                <a:effectLst/>
                <a:latin typeface="PT Serif" panose="020A0603040505020204" pitchFamily="18" charset="0"/>
              </a:rPr>
              <a:t>формой</a:t>
            </a:r>
            <a:r>
              <a:rPr kumimoji="0" lang="de-DE" altLang="de-DE" sz="1800" b="1" i="0" u="none" strike="noStrike" cap="none" normalizeH="0" baseline="0" dirty="0">
                <a:ln>
                  <a:noFill/>
                </a:ln>
                <a:solidFill>
                  <a:srgbClr val="212529"/>
                </a:solidFill>
                <a:effectLst/>
                <a:latin typeface="PT Serif" panose="020A0603040505020204" pitchFamily="18" charset="0"/>
              </a:rPr>
              <a:t> у </a:t>
            </a:r>
            <a:r>
              <a:rPr kumimoji="0" lang="de-DE" altLang="de-DE" sz="1800" b="1" i="0" u="none" strike="noStrike" cap="none" normalizeH="0" baseline="0" dirty="0" err="1">
                <a:ln>
                  <a:noFill/>
                </a:ln>
                <a:solidFill>
                  <a:srgbClr val="212529"/>
                </a:solidFill>
                <a:effectLst/>
                <a:latin typeface="PT Serif" panose="020A0603040505020204" pitchFamily="18" charset="0"/>
              </a:rPr>
              <a:t>парного</a:t>
            </a:r>
            <a:r>
              <a:rPr kumimoji="0" lang="de-DE" altLang="de-DE" sz="1800" b="1" i="0" u="none" strike="noStrike" cap="none" normalizeH="0" baseline="0" dirty="0">
                <a:ln>
                  <a:noFill/>
                </a:ln>
                <a:solidFill>
                  <a:srgbClr val="212529"/>
                </a:solidFill>
                <a:effectLst/>
                <a:latin typeface="PT Serif" panose="020A0603040505020204" pitchFamily="18" charset="0"/>
              </a:rPr>
              <a:t> </a:t>
            </a:r>
            <a:r>
              <a:rPr kumimoji="0" lang="de-DE" altLang="de-DE" sz="1800" b="1" i="0" u="none" strike="noStrike" cap="none" normalizeH="0" baseline="0" dirty="0" err="1">
                <a:ln>
                  <a:noFill/>
                </a:ln>
                <a:solidFill>
                  <a:srgbClr val="212529"/>
                </a:solidFill>
                <a:effectLst/>
                <a:latin typeface="PT Serif" panose="020A0603040505020204" pitchFamily="18" charset="0"/>
              </a:rPr>
              <a:t>по</a:t>
            </a:r>
            <a:r>
              <a:rPr kumimoji="0" lang="de-DE" altLang="de-DE" sz="1800" b="1" i="0" u="none" strike="noStrike" cap="none" normalizeH="0" baseline="0" dirty="0">
                <a:ln>
                  <a:noFill/>
                </a:ln>
                <a:solidFill>
                  <a:srgbClr val="212529"/>
                </a:solidFill>
                <a:effectLst/>
                <a:latin typeface="PT Serif" panose="020A0603040505020204" pitchFamily="18" charset="0"/>
              </a:rPr>
              <a:t> виду </a:t>
            </a:r>
            <a:r>
              <a:rPr kumimoji="0" lang="de-DE" altLang="de-DE" sz="1800" b="1" i="0" u="none" strike="noStrike" cap="none" normalizeH="0" baseline="0" dirty="0" err="1">
                <a:ln>
                  <a:noFill/>
                </a:ln>
                <a:solidFill>
                  <a:srgbClr val="212529"/>
                </a:solidFill>
                <a:effectLst/>
                <a:latin typeface="PT Serif" panose="020A0603040505020204" pitchFamily="18" charset="0"/>
              </a:rPr>
              <a:t>глагола</a:t>
            </a:r>
            <a:r>
              <a:rPr kumimoji="0" lang="de-DE" altLang="de-DE" sz="1800" b="1" i="0" u="none" strike="noStrike" cap="none" normalizeH="0" baseline="0" dirty="0">
                <a:ln>
                  <a:noFill/>
                </a:ln>
                <a:solidFill>
                  <a:srgbClr val="212529"/>
                </a:solidFill>
                <a:effectLst/>
                <a:latin typeface="PT Serif" panose="020A0603040505020204" pitchFamily="18" charset="0"/>
              </a:rPr>
              <a:t> является форма </a:t>
            </a:r>
            <a:r>
              <a:rPr kumimoji="0" lang="de-DE" altLang="de-DE" sz="1800" b="1" i="0" u="none" strike="noStrike" cap="none" normalizeH="0" baseline="0" dirty="0" err="1">
                <a:ln>
                  <a:noFill/>
                </a:ln>
                <a:solidFill>
                  <a:srgbClr val="212529"/>
                </a:solidFill>
                <a:effectLst/>
                <a:latin typeface="PT Serif" panose="020A0603040505020204" pitchFamily="18" charset="0"/>
              </a:rPr>
              <a:t>несовершенного</a:t>
            </a:r>
            <a:r>
              <a:rPr kumimoji="0" lang="de-DE" altLang="de-DE" sz="1800" b="1" i="0" u="none" strike="noStrike" cap="none" normalizeH="0" baseline="0" dirty="0">
                <a:ln>
                  <a:noFill/>
                </a:ln>
                <a:solidFill>
                  <a:srgbClr val="212529"/>
                </a:solidFill>
                <a:effectLst/>
                <a:latin typeface="PT Serif" panose="020A0603040505020204" pitchFamily="18" charset="0"/>
              </a:rPr>
              <a:t> </a:t>
            </a:r>
            <a:r>
              <a:rPr kumimoji="0" lang="de-DE" altLang="de-DE" sz="1800" b="1" i="0" u="none" strike="noStrike" cap="none" normalizeH="0" baseline="0" dirty="0" err="1">
                <a:ln>
                  <a:noFill/>
                </a:ln>
                <a:solidFill>
                  <a:srgbClr val="212529"/>
                </a:solidFill>
                <a:effectLst/>
                <a:latin typeface="PT Serif" panose="020A0603040505020204" pitchFamily="18" charset="0"/>
              </a:rPr>
              <a:t>вида</a:t>
            </a:r>
            <a:r>
              <a:rPr kumimoji="0" lang="de-DE" altLang="de-DE" sz="1800" b="0" i="0" u="none" strike="noStrike" cap="none" normalizeH="0" baseline="0" dirty="0">
                <a:ln>
                  <a:noFill/>
                </a:ln>
                <a:solidFill>
                  <a:srgbClr val="212529"/>
                </a:solidFill>
                <a:effectLst/>
                <a:latin typeface="PT Serif" panose="020A0603040505020204" pitchFamily="18" charset="0"/>
              </a:rPr>
              <a:t>. </a:t>
            </a:r>
            <a:endParaRPr kumimoji="0" lang="ru-RU" altLang="de-DE" sz="18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a:ln>
                  <a:noFill/>
                </a:ln>
                <a:solidFill>
                  <a:srgbClr val="212529"/>
                </a:solidFill>
                <a:effectLst/>
                <a:latin typeface="PT Serif" panose="020A0603040505020204" pitchFamily="18" charset="0"/>
              </a:rPr>
              <a:t>Поэтому </a:t>
            </a:r>
            <a:r>
              <a:rPr kumimoji="0" lang="de-DE" altLang="de-DE" sz="1800" b="0" i="0" u="none" strike="noStrike" cap="none" normalizeH="0" baseline="0" dirty="0" err="1">
                <a:ln>
                  <a:noFill/>
                </a:ln>
                <a:solidFill>
                  <a:srgbClr val="212529"/>
                </a:solidFill>
                <a:effectLst/>
                <a:latin typeface="PT Serif" panose="020A0603040505020204" pitchFamily="18" charset="0"/>
              </a:rPr>
              <a:t>по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запросу</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рисовать</a:t>
            </a:r>
            <a:r>
              <a:rPr kumimoji="0" lang="de-DE" altLang="de-DE" sz="1800" b="0" i="0" u="none" strike="noStrike" cap="none" normalizeH="0" baseline="0" dirty="0">
                <a:ln>
                  <a:noFill/>
                </a:ln>
                <a:solidFill>
                  <a:srgbClr val="212529"/>
                </a:solidFill>
                <a:effectLst/>
                <a:latin typeface="PT Serif" panose="020A0603040505020204" pitchFamily="18" charset="0"/>
              </a:rPr>
              <a:t>» будет </a:t>
            </a:r>
            <a:r>
              <a:rPr kumimoji="0" lang="de-DE" altLang="de-DE" sz="1800" b="0" i="0" u="none" strike="noStrike" cap="none" normalizeH="0" baseline="0" dirty="0" err="1">
                <a:ln>
                  <a:noFill/>
                </a:ln>
                <a:solidFill>
                  <a:srgbClr val="212529"/>
                </a:solidFill>
                <a:effectLst/>
                <a:latin typeface="PT Serif" panose="020A0603040505020204" pitchFamily="18" charset="0"/>
              </a:rPr>
              <a:t>найдено</a:t>
            </a:r>
            <a:r>
              <a:rPr kumimoji="0" lang="de-DE" altLang="de-DE" sz="1800" b="0" i="0" u="none" strike="noStrike" cap="none" normalizeH="0" baseline="0" dirty="0">
                <a:ln>
                  <a:noFill/>
                </a:ln>
                <a:solidFill>
                  <a:srgbClr val="212529"/>
                </a:solidFill>
                <a:effectLst/>
                <a:latin typeface="PT Serif" panose="020A0603040505020204" pitchFamily="18" charset="0"/>
              </a:rPr>
              <a:t> 67 </a:t>
            </a:r>
            <a:r>
              <a:rPr kumimoji="0" lang="de-DE" altLang="de-DE" sz="1800" b="0" i="0" u="none" strike="noStrike" cap="none" normalizeH="0" baseline="0" dirty="0" err="1">
                <a:ln>
                  <a:noFill/>
                </a:ln>
                <a:solidFill>
                  <a:srgbClr val="212529"/>
                </a:solidFill>
                <a:effectLst/>
                <a:latin typeface="PT Serif" panose="020A0603040505020204" pitchFamily="18" charset="0"/>
              </a:rPr>
              <a:t>форм</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объединяющих</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1" u="none" strike="noStrike" cap="none" normalizeH="0" baseline="0" dirty="0" err="1">
                <a:ln>
                  <a:noFill/>
                </a:ln>
                <a:solidFill>
                  <a:srgbClr val="212529"/>
                </a:solidFill>
                <a:effectLst/>
                <a:latin typeface="PT Serif" panose="020A0603040505020204" pitchFamily="18" charset="0"/>
              </a:rPr>
              <a:t>рисовать</a:t>
            </a:r>
            <a:r>
              <a:rPr kumimoji="0" lang="de-DE" altLang="de-DE" sz="1800" b="0" i="0" u="none" strike="noStrike" cap="none" normalizeH="0" baseline="0" dirty="0">
                <a:ln>
                  <a:noFill/>
                </a:ln>
                <a:solidFill>
                  <a:srgbClr val="212529"/>
                </a:solidFill>
                <a:effectLst/>
                <a:latin typeface="PT Serif" panose="020A0603040505020204" pitchFamily="18" charset="0"/>
              </a:rPr>
              <a:t> и </a:t>
            </a:r>
            <a:r>
              <a:rPr kumimoji="0" lang="de-DE" altLang="de-DE" sz="1800" b="0" i="1" u="none" strike="noStrike" cap="none" normalizeH="0" baseline="0" dirty="0">
                <a:ln>
                  <a:noFill/>
                </a:ln>
                <a:solidFill>
                  <a:srgbClr val="212529"/>
                </a:solidFill>
                <a:effectLst/>
                <a:latin typeface="PT Serif" panose="020A0603040505020204" pitchFamily="18" charset="0"/>
              </a:rPr>
              <a:t>нарисовать</a:t>
            </a:r>
            <a:r>
              <a:rPr kumimoji="0" lang="de-DE" altLang="de-DE" sz="1800" b="0" i="0" u="none" strike="noStrike" cap="none" normalizeH="0" baseline="0" dirty="0">
                <a:ln>
                  <a:noFill/>
                </a:ln>
                <a:solidFill>
                  <a:srgbClr val="212529"/>
                </a:solidFill>
                <a:effectLst/>
                <a:latin typeface="PT Serif" panose="020A0603040505020204" pitchFamily="18" charset="0"/>
              </a:rPr>
              <a:t>, </a:t>
            </a:r>
            <a:endParaRPr kumimoji="0" lang="ru-RU" altLang="de-DE" sz="18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err="1">
                <a:ln>
                  <a:noFill/>
                </a:ln>
                <a:solidFill>
                  <a:srgbClr val="212529"/>
                </a:solidFill>
                <a:effectLst/>
                <a:latin typeface="PT Serif" panose="020A0603040505020204" pitchFamily="18" charset="0"/>
              </a:rPr>
              <a:t>по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запросу</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рисовать</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несов</a:t>
            </a:r>
            <a:r>
              <a:rPr kumimoji="0" lang="de-DE" altLang="de-DE" sz="1800" b="0" i="0" u="none" strike="noStrike" cap="none" normalizeH="0" baseline="0" dirty="0">
                <a:ln>
                  <a:noFill/>
                </a:ln>
                <a:solidFill>
                  <a:srgbClr val="212529"/>
                </a:solidFill>
                <a:effectLst/>
                <a:latin typeface="PT Serif" panose="020A0603040505020204" pitchFamily="18" charset="0"/>
              </a:rPr>
              <a:t>» будет </a:t>
            </a:r>
            <a:r>
              <a:rPr kumimoji="0" lang="de-DE" altLang="de-DE" sz="1800" b="0" i="0" u="none" strike="noStrike" cap="none" normalizeH="0" baseline="0" dirty="0" err="1">
                <a:ln>
                  <a:noFill/>
                </a:ln>
                <a:solidFill>
                  <a:srgbClr val="212529"/>
                </a:solidFill>
                <a:effectLst/>
                <a:latin typeface="PT Serif" panose="020A0603040505020204" pitchFamily="18" charset="0"/>
              </a:rPr>
              <a:t>найдено</a:t>
            </a:r>
            <a:r>
              <a:rPr kumimoji="0" lang="de-DE" altLang="de-DE" sz="1800" b="0" i="0" u="none" strike="noStrike" cap="none" normalizeH="0" baseline="0" dirty="0">
                <a:ln>
                  <a:noFill/>
                </a:ln>
                <a:solidFill>
                  <a:srgbClr val="212529"/>
                </a:solidFill>
                <a:effectLst/>
                <a:latin typeface="PT Serif" panose="020A0603040505020204" pitchFamily="18" charset="0"/>
              </a:rPr>
              <a:t> 35 </a:t>
            </a:r>
            <a:r>
              <a:rPr kumimoji="0" lang="de-DE" altLang="de-DE" sz="1800" b="0" i="0" u="none" strike="noStrike" cap="none" normalizeH="0" baseline="0" dirty="0" err="1">
                <a:ln>
                  <a:noFill/>
                </a:ln>
                <a:solidFill>
                  <a:srgbClr val="212529"/>
                </a:solidFill>
                <a:effectLst/>
                <a:latin typeface="PT Serif" panose="020A0603040505020204" pitchFamily="18" charset="0"/>
              </a:rPr>
              <a:t>форм</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от</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1" u="none" strike="noStrike" cap="none" normalizeH="0" baseline="0" dirty="0" err="1">
                <a:ln>
                  <a:noFill/>
                </a:ln>
                <a:solidFill>
                  <a:srgbClr val="212529"/>
                </a:solidFill>
                <a:effectLst/>
                <a:latin typeface="PT Serif" panose="020A0603040505020204" pitchFamily="18" charset="0"/>
              </a:rPr>
              <a:t>рисовать</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по</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запросу</a:t>
            </a:r>
            <a:r>
              <a:rPr kumimoji="0" lang="de-DE" altLang="de-DE" sz="1800" b="0" i="0" u="none" strike="noStrike" cap="none" normalizeH="0" baseline="0" dirty="0">
                <a:ln>
                  <a:noFill/>
                </a:ln>
                <a:solidFill>
                  <a:srgbClr val="212529"/>
                </a:solidFill>
                <a:effectLst/>
                <a:latin typeface="PT Serif" panose="020A0603040505020204" pitchFamily="18" charset="0"/>
              </a:rPr>
              <a:t> «нарисовать </a:t>
            </a:r>
            <a:r>
              <a:rPr kumimoji="0" lang="de-DE" altLang="de-DE" sz="1800" b="0" i="0" u="none" strike="noStrike" cap="none" normalizeH="0" baseline="0" dirty="0" err="1">
                <a:ln>
                  <a:noFill/>
                </a:ln>
                <a:solidFill>
                  <a:srgbClr val="212529"/>
                </a:solidFill>
                <a:effectLst/>
                <a:latin typeface="PT Serif" panose="020A0603040505020204" pitchFamily="18" charset="0"/>
              </a:rPr>
              <a:t>сов</a:t>
            </a:r>
            <a:r>
              <a:rPr kumimoji="0" lang="de-DE" altLang="de-DE" sz="1800" b="0" i="0" u="none" strike="noStrike" cap="none" normalizeH="0" baseline="0" dirty="0">
                <a:ln>
                  <a:noFill/>
                </a:ln>
                <a:solidFill>
                  <a:srgbClr val="212529"/>
                </a:solidFill>
                <a:effectLst/>
                <a:latin typeface="PT Serif" panose="020A0603040505020204" pitchFamily="18" charset="0"/>
              </a:rPr>
              <a:t>» — 32 </a:t>
            </a:r>
            <a:r>
              <a:rPr kumimoji="0" lang="de-DE" altLang="de-DE" sz="1800" b="0" i="0" u="none" strike="noStrike" cap="none" normalizeH="0" baseline="0" dirty="0" err="1">
                <a:ln>
                  <a:noFill/>
                </a:ln>
                <a:solidFill>
                  <a:srgbClr val="212529"/>
                </a:solidFill>
                <a:effectLst/>
                <a:latin typeface="PT Serif" panose="020A0603040505020204" pitchFamily="18" charset="0"/>
              </a:rPr>
              <a:t>формы</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0" u="none" strike="noStrike" cap="none" normalizeH="0" baseline="0" dirty="0" err="1">
                <a:ln>
                  <a:noFill/>
                </a:ln>
                <a:solidFill>
                  <a:srgbClr val="212529"/>
                </a:solidFill>
                <a:effectLst/>
                <a:latin typeface="PT Serif" panose="020A0603040505020204" pitchFamily="18" charset="0"/>
              </a:rPr>
              <a:t>от</a:t>
            </a:r>
            <a:r>
              <a:rPr kumimoji="0" lang="de-DE" altLang="de-DE" sz="1800" b="0" i="0" u="none" strike="noStrike" cap="none" normalizeH="0" baseline="0" dirty="0">
                <a:ln>
                  <a:noFill/>
                </a:ln>
                <a:solidFill>
                  <a:srgbClr val="212529"/>
                </a:solidFill>
                <a:effectLst/>
                <a:latin typeface="PT Serif" panose="020A0603040505020204" pitchFamily="18" charset="0"/>
              </a:rPr>
              <a:t> </a:t>
            </a:r>
            <a:r>
              <a:rPr kumimoji="0" lang="de-DE" altLang="de-DE" sz="1800" b="0" i="1" u="none" strike="noStrike" cap="none" normalizeH="0" baseline="0" dirty="0">
                <a:ln>
                  <a:noFill/>
                </a:ln>
                <a:solidFill>
                  <a:srgbClr val="212529"/>
                </a:solidFill>
                <a:effectLst/>
                <a:latin typeface="PT Serif" panose="020A0603040505020204" pitchFamily="18" charset="0"/>
              </a:rPr>
              <a:t>нарисовать</a:t>
            </a:r>
            <a:r>
              <a:rPr kumimoji="0" lang="de-DE" altLang="de-DE" sz="1800" b="0" i="0" u="none" strike="noStrike" cap="none" normalizeH="0" baseline="0" dirty="0">
                <a:ln>
                  <a:noFill/>
                </a:ln>
                <a:solidFill>
                  <a:srgbClr val="212529"/>
                </a:solidFill>
                <a:effectLst/>
                <a:latin typeface="PT Serif" panose="020A0603040505020204" pitchFamily="18" charset="0"/>
              </a:rPr>
              <a: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1893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FAA1A8-2A94-C8C2-2055-5D3585AEE7E4}"/>
              </a:ext>
            </a:extLst>
          </p:cNvPr>
          <p:cNvSpPr>
            <a:spLocks noGrp="1"/>
          </p:cNvSpPr>
          <p:nvPr>
            <p:ph type="title"/>
          </p:nvPr>
        </p:nvSpPr>
        <p:spPr>
          <a:xfrm>
            <a:off x="574040" y="274750"/>
            <a:ext cx="11043920" cy="1371600"/>
          </a:xfrm>
        </p:spPr>
        <p:txBody>
          <a:bodyPr/>
          <a:lstStyle/>
          <a:p>
            <a:r>
              <a:rPr lang="ru-RU" dirty="0">
                <a:solidFill>
                  <a:schemeClr val="accent1">
                    <a:lumMod val="50000"/>
                  </a:schemeClr>
                </a:solidFill>
              </a:rPr>
              <a:t>Использование дополнительных грамматических и семантических признаков</a:t>
            </a:r>
            <a:endParaRPr lang="de-DE" dirty="0">
              <a:solidFill>
                <a:schemeClr val="accent1">
                  <a:lumMod val="50000"/>
                </a:schemeClr>
              </a:solidFill>
            </a:endParaRPr>
          </a:p>
        </p:txBody>
      </p:sp>
      <p:sp>
        <p:nvSpPr>
          <p:cNvPr id="4" name="Rectangle 1">
            <a:extLst>
              <a:ext uri="{FF2B5EF4-FFF2-40B4-BE49-F238E27FC236}">
                <a16:creationId xmlns:a16="http://schemas.microsoft.com/office/drawing/2014/main" id="{E763688B-8D09-3DC9-64A9-2DDCBB2AEEA1}"/>
              </a:ext>
            </a:extLst>
          </p:cNvPr>
          <p:cNvSpPr>
            <a:spLocks noGrp="1" noChangeArrowheads="1"/>
          </p:cNvSpPr>
          <p:nvPr>
            <p:ph idx="1"/>
          </p:nvPr>
        </p:nvSpPr>
        <p:spPr bwMode="auto">
          <a:xfrm>
            <a:off x="574040" y="1804276"/>
            <a:ext cx="11043920" cy="41549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nSpc>
                <a:spcPct val="100000"/>
              </a:lnSpc>
              <a:buClrTx/>
              <a:buNone/>
            </a:pPr>
            <a:r>
              <a:rPr kumimoji="0" lang="ru-RU" altLang="de-DE" sz="1800" b="0" i="0" u="none" strike="noStrike" cap="none" normalizeH="0" baseline="0" dirty="0">
                <a:ln>
                  <a:noFill/>
                </a:ln>
                <a:solidFill>
                  <a:srgbClr val="212529"/>
                </a:solidFill>
                <a:effectLst/>
                <a:latin typeface="PT Serif" panose="020A0603040505020204" pitchFamily="18" charset="0"/>
              </a:rPr>
              <a:t> </a:t>
            </a:r>
            <a:r>
              <a:rPr lang="ru-RU" sz="2400" b="0" i="0" dirty="0">
                <a:solidFill>
                  <a:srgbClr val="212529"/>
                </a:solidFill>
                <a:effectLst/>
                <a:latin typeface="PT Serif" panose="020A0603040505020204" pitchFamily="18" charset="0"/>
              </a:rPr>
              <a:t>Пример поиска словосочетания из двух слов с заданными грамматическими и семантическими характеристиками. </a:t>
            </a:r>
          </a:p>
          <a:p>
            <a:pPr marL="0" indent="0">
              <a:lnSpc>
                <a:spcPct val="100000"/>
              </a:lnSpc>
              <a:buClrTx/>
              <a:buNone/>
            </a:pPr>
            <a:r>
              <a:rPr lang="ru-RU" sz="2400" b="0" i="0" dirty="0">
                <a:solidFill>
                  <a:srgbClr val="212529"/>
                </a:solidFill>
                <a:effectLst/>
                <a:latin typeface="PT Serif" panose="020A0603040505020204" pitchFamily="18" charset="0"/>
              </a:rPr>
              <a:t>Допустим, нужно найти случаи метонимического использования названий посуды в значении «содержимое». </a:t>
            </a:r>
          </a:p>
          <a:p>
            <a:pPr marL="0" indent="0">
              <a:lnSpc>
                <a:spcPct val="100000"/>
              </a:lnSpc>
              <a:buClrTx/>
              <a:buNone/>
            </a:pPr>
            <a:endParaRPr lang="ru-RU" sz="2400" b="0" i="0" dirty="0">
              <a:solidFill>
                <a:srgbClr val="212529"/>
              </a:solidFill>
              <a:effectLst/>
              <a:latin typeface="PT Serif" panose="020A0603040505020204" pitchFamily="18" charset="0"/>
            </a:endParaRPr>
          </a:p>
          <a:p>
            <a:pPr marL="0" indent="0">
              <a:lnSpc>
                <a:spcPct val="100000"/>
              </a:lnSpc>
              <a:buClrTx/>
              <a:buNone/>
            </a:pPr>
            <a:r>
              <a:rPr lang="ru-RU" sz="2400" b="0" i="0" dirty="0">
                <a:solidFill>
                  <a:srgbClr val="212529"/>
                </a:solidFill>
                <a:effectLst/>
                <a:latin typeface="PT Serif" panose="020A0603040505020204" pitchFamily="18" charset="0"/>
              </a:rPr>
              <a:t>Зададим запрос: «Глагол в форме повелительного наклонения со значением физиологического действия; на расстоянии от 1 до 3 существительное со значением «посуда». </a:t>
            </a:r>
          </a:p>
          <a:p>
            <a:pPr marL="0" indent="0">
              <a:lnSpc>
                <a:spcPct val="100000"/>
              </a:lnSpc>
              <a:buClrTx/>
              <a:buNone/>
            </a:pPr>
            <a:endParaRPr lang="ru-RU" sz="2400" dirty="0">
              <a:solidFill>
                <a:srgbClr val="212529"/>
              </a:solidFill>
              <a:latin typeface="PT Serif" panose="020A0603040505020204" pitchFamily="18" charset="0"/>
            </a:endParaRPr>
          </a:p>
          <a:p>
            <a:pPr marL="0" indent="0">
              <a:lnSpc>
                <a:spcPct val="100000"/>
              </a:lnSpc>
              <a:buClrTx/>
              <a:buNone/>
            </a:pPr>
            <a:r>
              <a:rPr lang="ru-RU" sz="2400" b="0" i="0" dirty="0">
                <a:solidFill>
                  <a:srgbClr val="212529"/>
                </a:solidFill>
                <a:effectLst/>
                <a:latin typeface="PT Serif" panose="020A0603040505020204" pitchFamily="18" charset="0"/>
              </a:rPr>
              <a:t>Таким образом будут найдены сочетания </a:t>
            </a:r>
            <a:r>
              <a:rPr lang="ru-RU" sz="2400" b="0" i="1" dirty="0">
                <a:solidFill>
                  <a:srgbClr val="212529"/>
                </a:solidFill>
                <a:effectLst/>
                <a:latin typeface="PT Serif" panose="020A0603040505020204" pitchFamily="18" charset="0"/>
              </a:rPr>
              <a:t>облизни губы; возьми один стакан</a:t>
            </a:r>
            <a:r>
              <a:rPr lang="ru-RU" sz="2400" b="0" i="0" dirty="0">
                <a:solidFill>
                  <a:srgbClr val="212529"/>
                </a:solidFill>
                <a:effectLst/>
                <a:latin typeface="PT Serif" panose="020A0603040505020204" pitchFamily="18" charset="0"/>
              </a:rPr>
              <a:t> и др.</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0879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A5ED00-8091-45FE-06A0-CB8AB6D2D014}"/>
              </a:ext>
            </a:extLst>
          </p:cNvPr>
          <p:cNvSpPr>
            <a:spLocks noGrp="1"/>
          </p:cNvSpPr>
          <p:nvPr>
            <p:ph type="title"/>
          </p:nvPr>
        </p:nvSpPr>
        <p:spPr>
          <a:xfrm>
            <a:off x="1302558" y="193529"/>
            <a:ext cx="10058400" cy="1371600"/>
          </a:xfrm>
        </p:spPr>
        <p:txBody>
          <a:bodyPr/>
          <a:lstStyle/>
          <a:p>
            <a:r>
              <a:rPr lang="ru-RU" dirty="0">
                <a:solidFill>
                  <a:schemeClr val="accent1">
                    <a:lumMod val="50000"/>
                  </a:schemeClr>
                </a:solidFill>
              </a:rPr>
              <a:t>Поиск двух и более форм одновременно</a:t>
            </a:r>
            <a:endParaRPr lang="de-DE" dirty="0">
              <a:solidFill>
                <a:schemeClr val="accent1">
                  <a:lumMod val="50000"/>
                </a:schemeClr>
              </a:solidFill>
            </a:endParaRPr>
          </a:p>
        </p:txBody>
      </p:sp>
      <p:sp>
        <p:nvSpPr>
          <p:cNvPr id="4" name="Rectangle 1">
            <a:extLst>
              <a:ext uri="{FF2B5EF4-FFF2-40B4-BE49-F238E27FC236}">
                <a16:creationId xmlns:a16="http://schemas.microsoft.com/office/drawing/2014/main" id="{A416E41F-AC7A-3C9E-3784-EBE64E79B164}"/>
              </a:ext>
            </a:extLst>
          </p:cNvPr>
          <p:cNvSpPr>
            <a:spLocks noGrp="1" noChangeArrowheads="1"/>
          </p:cNvSpPr>
          <p:nvPr>
            <p:ph idx="1"/>
          </p:nvPr>
        </p:nvSpPr>
        <p:spPr bwMode="auto">
          <a:xfrm>
            <a:off x="1148080" y="1578463"/>
            <a:ext cx="9741362" cy="481670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700" b="0" i="0" u="none" strike="noStrike" cap="none" normalizeH="0" baseline="0" dirty="0">
                <a:ln>
                  <a:noFill/>
                </a:ln>
                <a:solidFill>
                  <a:srgbClr val="212529"/>
                </a:solidFill>
                <a:effectLst/>
                <a:latin typeface="PT Serif" panose="020A0603040505020204" pitchFamily="18" charset="0"/>
              </a:rPr>
              <a:t>Корпус </a:t>
            </a:r>
            <a:r>
              <a:rPr kumimoji="0" lang="de-DE" altLang="de-DE" sz="1700" b="0" i="0" u="none" strike="noStrike" cap="none" normalizeH="0" baseline="0" dirty="0" err="1">
                <a:ln>
                  <a:noFill/>
                </a:ln>
                <a:solidFill>
                  <a:srgbClr val="212529"/>
                </a:solidFill>
                <a:effectLst/>
                <a:latin typeface="PT Serif" panose="020A0603040505020204" pitchFamily="18" charset="0"/>
              </a:rPr>
              <a:t>предоставляет</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возможность</a:t>
            </a:r>
            <a:r>
              <a:rPr kumimoji="0" lang="de-DE" altLang="de-DE" sz="1700" b="0" i="0" u="none" strike="noStrike" cap="none" normalizeH="0" baseline="0" dirty="0">
                <a:ln>
                  <a:noFill/>
                </a:ln>
                <a:solidFill>
                  <a:srgbClr val="212529"/>
                </a:solidFill>
                <a:effectLst/>
                <a:latin typeface="PT Serif" panose="020A0603040505020204" pitchFamily="18" charset="0"/>
              </a:rPr>
              <a:t> искать </a:t>
            </a:r>
            <a:r>
              <a:rPr kumimoji="0" lang="de-DE" altLang="de-DE" sz="1700" b="0" i="0" u="none" strike="noStrike" cap="none" normalizeH="0" baseline="0" dirty="0" err="1">
                <a:ln>
                  <a:noFill/>
                </a:ln>
                <a:solidFill>
                  <a:srgbClr val="212529"/>
                </a:solidFill>
                <a:effectLst/>
                <a:latin typeface="PT Serif" panose="020A0603040505020204" pitchFamily="18" charset="0"/>
              </a:rPr>
              <a:t>одновременно</a:t>
            </a:r>
            <a:r>
              <a:rPr kumimoji="0" lang="de-DE" altLang="de-DE" sz="1700" b="0" i="0" u="none" strike="noStrike" cap="none" normalizeH="0" baseline="0" dirty="0">
                <a:ln>
                  <a:noFill/>
                </a:ln>
                <a:solidFill>
                  <a:srgbClr val="212529"/>
                </a:solidFill>
                <a:effectLst/>
                <a:latin typeface="PT Serif" panose="020A0603040505020204" pitchFamily="18" charset="0"/>
              </a:rPr>
              <a:t> несколько </a:t>
            </a:r>
            <a:r>
              <a:rPr kumimoji="0" lang="de-DE" altLang="de-DE" sz="1700" b="0" i="0" u="none" strike="noStrike" cap="none" normalizeH="0" baseline="0" dirty="0" err="1">
                <a:ln>
                  <a:noFill/>
                </a:ln>
                <a:solidFill>
                  <a:srgbClr val="212529"/>
                </a:solidFill>
                <a:effectLst/>
                <a:latin typeface="PT Serif" panose="020A0603040505020204" pitchFamily="18" charset="0"/>
              </a:rPr>
              <a:t>слов</a:t>
            </a:r>
            <a:r>
              <a:rPr kumimoji="0" lang="de-DE" altLang="de-DE" sz="1700" b="0" i="0" u="none" strike="noStrike" cap="none" normalizeH="0" baseline="0" dirty="0">
                <a:ln>
                  <a:noFill/>
                </a:ln>
                <a:solidFill>
                  <a:srgbClr val="212529"/>
                </a:solidFill>
                <a:effectLst/>
                <a:latin typeface="PT Serif" panose="020A0603040505020204" pitchFamily="18" charset="0"/>
              </a:rPr>
              <a:t>. </a:t>
            </a:r>
            <a:endParaRPr kumimoji="0" lang="ru-RU" altLang="de-DE" sz="17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700" b="0" i="0" u="none" strike="noStrike" cap="none" normalizeH="0" baseline="0" dirty="0">
                <a:ln>
                  <a:noFill/>
                </a:ln>
                <a:solidFill>
                  <a:srgbClr val="212529"/>
                </a:solidFill>
                <a:effectLst/>
                <a:latin typeface="PT Serif" panose="020A0603040505020204" pitchFamily="18" charset="0"/>
              </a:rPr>
              <a:t>Для </a:t>
            </a:r>
            <a:r>
              <a:rPr kumimoji="0" lang="de-DE" altLang="de-DE" sz="1700" b="0" i="0" u="none" strike="noStrike" cap="none" normalizeH="0" baseline="0" dirty="0" err="1">
                <a:ln>
                  <a:noFill/>
                </a:ln>
                <a:solidFill>
                  <a:srgbClr val="212529"/>
                </a:solidFill>
                <a:effectLst/>
                <a:latin typeface="PT Serif" panose="020A0603040505020204" pitchFamily="18" charset="0"/>
              </a:rPr>
              <a:t>этого</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надо</a:t>
            </a:r>
            <a:r>
              <a:rPr kumimoji="0" lang="de-DE" altLang="de-DE" sz="1700" b="0" i="0" u="none" strike="noStrike" cap="none" normalizeH="0" baseline="0" dirty="0">
                <a:ln>
                  <a:noFill/>
                </a:ln>
                <a:solidFill>
                  <a:srgbClr val="212529"/>
                </a:solidFill>
                <a:effectLst/>
                <a:latin typeface="PT Serif" panose="020A0603040505020204" pitchFamily="18" charset="0"/>
              </a:rPr>
              <a:t> в </a:t>
            </a:r>
            <a:r>
              <a:rPr kumimoji="0" lang="de-DE" altLang="de-DE" sz="1700" b="0" i="0" u="none" strike="noStrike" cap="none" normalizeH="0" baseline="0" dirty="0" err="1">
                <a:ln>
                  <a:noFill/>
                </a:ln>
                <a:solidFill>
                  <a:srgbClr val="212529"/>
                </a:solidFill>
                <a:effectLst/>
                <a:latin typeface="PT Serif" panose="020A0603040505020204" pitchFamily="18" charset="0"/>
              </a:rPr>
              <a:t>запросе</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написать</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нужные</a:t>
            </a:r>
            <a:r>
              <a:rPr kumimoji="0" lang="de-DE" altLang="de-DE" sz="1700" b="0" i="0" u="none" strike="noStrike" cap="none" normalizeH="0" baseline="0" dirty="0">
                <a:ln>
                  <a:noFill/>
                </a:ln>
                <a:solidFill>
                  <a:srgbClr val="212529"/>
                </a:solidFill>
                <a:effectLst/>
                <a:latin typeface="PT Serif" panose="020A0603040505020204" pitchFamily="18" charset="0"/>
              </a:rPr>
              <a:t> слова </a:t>
            </a:r>
            <a:r>
              <a:rPr kumimoji="0" lang="de-DE" altLang="de-DE" sz="1700" b="0" i="0" u="none" strike="noStrike" cap="none" normalizeH="0" baseline="0" dirty="0" err="1">
                <a:ln>
                  <a:noFill/>
                </a:ln>
                <a:solidFill>
                  <a:srgbClr val="212529"/>
                </a:solidFill>
                <a:effectLst/>
                <a:latin typeface="PT Serif" panose="020A0603040505020204" pitchFamily="18" charset="0"/>
              </a:rPr>
              <a:t>через</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знак</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ru-RU"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a:ln>
                  <a:noFill/>
                </a:ln>
                <a:solidFill>
                  <a:srgbClr val="212529"/>
                </a:solidFill>
                <a:effectLst/>
                <a:latin typeface="PT Serif" panose="020A0603040505020204" pitchFamily="18" charset="0"/>
              </a:rPr>
              <a:t>|</a:t>
            </a:r>
            <a:endParaRPr kumimoji="0" lang="ru-RU" altLang="de-DE" sz="1700" b="1"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700" b="0" i="0" u="none" strike="noStrike" cap="none" normalizeH="0" baseline="0" dirty="0">
                <a:ln>
                  <a:noFill/>
                </a:ln>
                <a:solidFill>
                  <a:srgbClr val="212529"/>
                </a:solidFill>
                <a:effectLst/>
                <a:latin typeface="PT Serif" panose="020A0603040505020204" pitchFamily="18" charset="0"/>
              </a:rPr>
              <a:t>с </a:t>
            </a:r>
            <a:r>
              <a:rPr kumimoji="0" lang="de-DE" altLang="de-DE" sz="1700" b="0" i="0" u="none" strike="noStrike" cap="none" normalizeH="0" baseline="0" dirty="0" err="1">
                <a:ln>
                  <a:noFill/>
                </a:ln>
                <a:solidFill>
                  <a:srgbClr val="212529"/>
                </a:solidFill>
                <a:effectLst/>
                <a:latin typeface="PT Serif" panose="020A0603040505020204" pitchFamily="18" charset="0"/>
              </a:rPr>
              <a:t>пробелами</a:t>
            </a:r>
            <a:r>
              <a:rPr kumimoji="0" lang="de-DE" altLang="de-DE" sz="1700" b="0" i="0" u="none" strike="noStrike" cap="none" normalizeH="0" baseline="0" dirty="0">
                <a:ln>
                  <a:noFill/>
                </a:ln>
                <a:solidFill>
                  <a:srgbClr val="212529"/>
                </a:solidFill>
                <a:effectLst/>
                <a:latin typeface="PT Serif" panose="020A0603040505020204" pitchFamily="18" charset="0"/>
              </a:rPr>
              <a:t> с двух </a:t>
            </a:r>
            <a:r>
              <a:rPr kumimoji="0" lang="de-DE" altLang="de-DE" sz="1700" b="0" i="0" u="none" strike="noStrike" cap="none" normalizeH="0" baseline="0" dirty="0" err="1">
                <a:ln>
                  <a:noFill/>
                </a:ln>
                <a:solidFill>
                  <a:srgbClr val="212529"/>
                </a:solidFill>
                <a:effectLst/>
                <a:latin typeface="PT Serif" panose="020A0603040505020204" pitchFamily="18" charset="0"/>
              </a:rPr>
              <a:t>сторон</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a:ln>
                  <a:noFill/>
                </a:ln>
                <a:solidFill>
                  <a:srgbClr val="212529"/>
                </a:solidFill>
                <a:effectLst/>
                <a:latin typeface="PT Serif" panose="020A0603040505020204" pitchFamily="18" charset="0"/>
              </a:rPr>
              <a:t>мама | папа. </a:t>
            </a:r>
            <a:endParaRPr kumimoji="0" lang="ru-RU" altLang="de-DE" sz="1700" b="1"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de-DE" sz="1700" b="1"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700" b="0" i="0" u="none" strike="noStrike" cap="none" normalizeH="0" baseline="0" dirty="0">
                <a:ln>
                  <a:noFill/>
                </a:ln>
                <a:solidFill>
                  <a:srgbClr val="212529"/>
                </a:solidFill>
                <a:effectLst/>
                <a:latin typeface="PT Serif" panose="020A0603040505020204" pitchFamily="18" charset="0"/>
              </a:rPr>
              <a:t>Этот </a:t>
            </a:r>
            <a:r>
              <a:rPr kumimoji="0" lang="de-DE" altLang="de-DE" sz="1700" b="0" i="0" u="none" strike="noStrike" cap="none" normalizeH="0" baseline="0" dirty="0" err="1">
                <a:ln>
                  <a:noFill/>
                </a:ln>
                <a:solidFill>
                  <a:srgbClr val="212529"/>
                </a:solidFill>
                <a:effectLst/>
                <a:latin typeface="PT Serif" panose="020A0603040505020204" pitchFamily="18" charset="0"/>
              </a:rPr>
              <a:t>оператор</a:t>
            </a:r>
            <a:r>
              <a:rPr kumimoji="0" lang="ru-RU"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можно</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вручную</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встав</a:t>
            </a:r>
            <a:r>
              <a:rPr kumimoji="0" lang="ru-RU" altLang="de-DE" sz="1700" b="0" i="0" u="none" strike="noStrike" cap="none" normalizeH="0" baseline="0" dirty="0">
                <a:ln>
                  <a:noFill/>
                </a:ln>
                <a:solidFill>
                  <a:srgbClr val="212529"/>
                </a:solidFill>
                <a:effectLst/>
                <a:latin typeface="PT Serif" panose="020A0603040505020204" pitchFamily="18" charset="0"/>
              </a:rPr>
              <a:t>ля</a:t>
            </a:r>
            <a:r>
              <a:rPr kumimoji="0" lang="de-DE" altLang="de-DE" sz="1700" b="0" i="0" u="none" strike="noStrike" cap="none" normalizeH="0" baseline="0" dirty="0" err="1">
                <a:ln>
                  <a:noFill/>
                </a:ln>
                <a:solidFill>
                  <a:srgbClr val="212529"/>
                </a:solidFill>
                <a:effectLst/>
                <a:latin typeface="PT Serif" panose="020A0603040505020204" pitchFamily="18" charset="0"/>
              </a:rPr>
              <a:t>ть</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a:ln>
                  <a:noFill/>
                </a:ln>
                <a:solidFill>
                  <a:srgbClr val="212529"/>
                </a:solidFill>
                <a:effectLst/>
                <a:latin typeface="PT Serif" panose="020A0603040505020204" pitchFamily="18" charset="0"/>
              </a:rPr>
              <a:t>в </a:t>
            </a:r>
            <a:r>
              <a:rPr kumimoji="0" lang="de-DE" altLang="de-DE" sz="1700" b="1" i="0" u="none" strike="noStrike" cap="none" normalizeH="0" baseline="0" dirty="0" err="1">
                <a:ln>
                  <a:noFill/>
                </a:ln>
                <a:solidFill>
                  <a:srgbClr val="212529"/>
                </a:solidFill>
                <a:effectLst/>
                <a:latin typeface="PT Serif" panose="020A0603040505020204" pitchFamily="18" charset="0"/>
              </a:rPr>
              <a:t>графы</a:t>
            </a:r>
            <a:r>
              <a:rPr kumimoji="0" lang="de-DE" altLang="de-DE" sz="1700" b="1"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err="1">
                <a:ln>
                  <a:noFill/>
                </a:ln>
                <a:solidFill>
                  <a:srgbClr val="212529"/>
                </a:solidFill>
                <a:effectLst/>
                <a:latin typeface="PT Serif" panose="020A0603040505020204" pitchFamily="18" charset="0"/>
              </a:rPr>
              <a:t>дополнительных</a:t>
            </a:r>
            <a:r>
              <a:rPr kumimoji="0" lang="de-DE" altLang="de-DE" sz="1700" b="1"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err="1">
                <a:ln>
                  <a:noFill/>
                </a:ln>
                <a:solidFill>
                  <a:srgbClr val="212529"/>
                </a:solidFill>
                <a:effectLst/>
                <a:latin typeface="PT Serif" panose="020A0603040505020204" pitchFamily="18" charset="0"/>
              </a:rPr>
              <a:t>грамматических</a:t>
            </a:r>
            <a:r>
              <a:rPr kumimoji="0" lang="de-DE" altLang="de-DE" sz="1700" b="1"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err="1">
                <a:ln>
                  <a:noFill/>
                </a:ln>
                <a:solidFill>
                  <a:srgbClr val="212529"/>
                </a:solidFill>
                <a:effectLst/>
                <a:latin typeface="PT Serif" panose="020A0603040505020204" pitchFamily="18" charset="0"/>
              </a:rPr>
              <a:t>или</a:t>
            </a:r>
            <a:r>
              <a:rPr kumimoji="0" lang="de-DE" altLang="de-DE" sz="1700" b="1" i="0" u="none" strike="noStrike" cap="none" normalizeH="0" baseline="0" dirty="0">
                <a:ln>
                  <a:noFill/>
                </a:ln>
                <a:solidFill>
                  <a:srgbClr val="212529"/>
                </a:solidFill>
                <a:effectLst/>
                <a:latin typeface="PT Serif" panose="020A0603040505020204" pitchFamily="18" charset="0"/>
              </a:rPr>
              <a:t> семантических </a:t>
            </a:r>
            <a:r>
              <a:rPr kumimoji="0" lang="de-DE" altLang="de-DE" sz="1700" b="1" i="0" u="none" strike="noStrike" cap="none" normalizeH="0" baseline="0" dirty="0" err="1">
                <a:ln>
                  <a:noFill/>
                </a:ln>
                <a:solidFill>
                  <a:srgbClr val="212529"/>
                </a:solidFill>
                <a:effectLst/>
                <a:latin typeface="PT Serif" panose="020A0603040505020204" pitchFamily="18" charset="0"/>
              </a:rPr>
              <a:t>признаков</a:t>
            </a:r>
            <a:r>
              <a:rPr kumimoji="0" lang="de-DE" altLang="de-DE" sz="1700" b="0" i="0" u="none" strike="noStrike" cap="none" normalizeH="0" baseline="0" dirty="0">
                <a:ln>
                  <a:noFill/>
                </a:ln>
                <a:solidFill>
                  <a:srgbClr val="212529"/>
                </a:solidFill>
                <a:effectLst/>
                <a:latin typeface="PT Serif" panose="020A0603040505020204" pitchFamily="18" charset="0"/>
              </a:rPr>
              <a:t>. </a:t>
            </a:r>
            <a:endParaRPr kumimoji="0" lang="ru-RU" altLang="de-DE" sz="17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de-DE" sz="17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700" b="0" i="0" u="none" strike="noStrike" cap="none" normalizeH="0" baseline="0" dirty="0" err="1">
                <a:ln>
                  <a:noFill/>
                </a:ln>
                <a:solidFill>
                  <a:srgbClr val="212529"/>
                </a:solidFill>
                <a:effectLst/>
                <a:latin typeface="PT Serif" panose="020A0603040505020204" pitchFamily="18" charset="0"/>
              </a:rPr>
              <a:t>Например</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по</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запросу</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err="1">
                <a:ln>
                  <a:noFill/>
                </a:ln>
                <a:solidFill>
                  <a:srgbClr val="212529"/>
                </a:solidFill>
                <a:effectLst/>
                <a:latin typeface="PT Serif" panose="020A0603040505020204" pitchFamily="18" charset="0"/>
              </a:rPr>
              <a:t>конечно</a:t>
            </a:r>
            <a:r>
              <a:rPr kumimoji="0" lang="de-DE" altLang="de-DE" sz="1700" b="1" i="0" u="none" strike="noStrike" cap="none" normalizeH="0" baseline="0" dirty="0">
                <a:ln>
                  <a:noFill/>
                </a:ln>
                <a:solidFill>
                  <a:srgbClr val="212529"/>
                </a:solidFill>
                <a:effectLst/>
                <a:latin typeface="PT Serif" panose="020A0603040505020204" pitchFamily="18" charset="0"/>
              </a:rPr>
              <a:t> </a:t>
            </a:r>
            <a:r>
              <a:rPr kumimoji="0" lang="ru-RU" altLang="de-DE" sz="1700" i="0" u="none" strike="noStrike" cap="none" normalizeH="0" baseline="0" dirty="0">
                <a:ln>
                  <a:noFill/>
                </a:ln>
                <a:solidFill>
                  <a:srgbClr val="212529"/>
                </a:solidFill>
                <a:effectLst/>
                <a:latin typeface="PT Serif" panose="020A0603040505020204" pitchFamily="18" charset="0"/>
              </a:rPr>
              <a:t>(=словоформа) </a:t>
            </a:r>
            <a:r>
              <a:rPr kumimoji="0" lang="ru-RU" altLang="de-DE" sz="1700" b="1" i="0" u="none" strike="noStrike" cap="none" normalizeH="0" baseline="0" dirty="0">
                <a:ln>
                  <a:noFill/>
                </a:ln>
                <a:solidFill>
                  <a:srgbClr val="212529"/>
                </a:solidFill>
                <a:effectLst/>
                <a:latin typeface="PT Serif" panose="020A0603040505020204" pitchFamily="18" charset="0"/>
              </a:rPr>
              <a:t>-</a:t>
            </a:r>
            <a:r>
              <a:rPr kumimoji="0" lang="de-DE" altLang="de-DE" sz="1700" b="1" i="0" u="none" strike="noStrike" cap="none" normalizeH="0" baseline="0" dirty="0" err="1">
                <a:ln>
                  <a:noFill/>
                </a:ln>
                <a:solidFill>
                  <a:srgbClr val="212529"/>
                </a:solidFill>
                <a:effectLst/>
                <a:latin typeface="PT Serif" panose="020A0603040505020204" pitchFamily="18" charset="0"/>
              </a:rPr>
              <a:t>bmark</a:t>
            </a:r>
            <a:r>
              <a:rPr kumimoji="0" lang="ru-RU" altLang="de-DE" sz="1700" b="1"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a:ln>
                  <a:noFill/>
                </a:ln>
                <a:solidFill>
                  <a:srgbClr val="212529"/>
                </a:solidFill>
                <a:effectLst/>
                <a:latin typeface="PT Serif" panose="020A0603040505020204" pitchFamily="18" charset="0"/>
              </a:rPr>
              <a:t>| -</a:t>
            </a:r>
            <a:r>
              <a:rPr kumimoji="0" lang="de-DE" altLang="de-DE" sz="1700" b="1" i="0" u="none" strike="noStrike" cap="none" normalizeH="0" baseline="0" dirty="0" err="1">
                <a:ln>
                  <a:noFill/>
                </a:ln>
                <a:solidFill>
                  <a:srgbClr val="212529"/>
                </a:solidFill>
                <a:effectLst/>
                <a:latin typeface="PT Serif" panose="020A0603040505020204" pitchFamily="18" charset="0"/>
              </a:rPr>
              <a:t>amark</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ru-RU" altLang="de-DE" sz="1700" b="0" i="0" u="none" strike="noStrike" cap="none" normalizeH="0" baseline="0" dirty="0">
                <a:ln>
                  <a:noFill/>
                </a:ln>
                <a:solidFill>
                  <a:srgbClr val="212529"/>
                </a:solidFill>
                <a:effectLst/>
                <a:latin typeface="PT Serif" panose="020A0603040505020204" pitchFamily="18" charset="0"/>
              </a:rPr>
              <a:t>(=дополнительные признаки) </a:t>
            </a:r>
            <a:r>
              <a:rPr kumimoji="0" lang="de-DE" altLang="de-DE" sz="1700" b="0" i="0" u="none" strike="noStrike" cap="none" normalizeH="0" baseline="0" dirty="0">
                <a:ln>
                  <a:noFill/>
                </a:ln>
                <a:solidFill>
                  <a:srgbClr val="212529"/>
                </a:solidFill>
                <a:effectLst/>
                <a:latin typeface="PT Serif" panose="020A0603040505020204" pitchFamily="18" charset="0"/>
              </a:rPr>
              <a:t>будет </a:t>
            </a:r>
            <a:r>
              <a:rPr kumimoji="0" lang="de-DE" altLang="de-DE" sz="1700" b="0" i="0" u="none" strike="noStrike" cap="none" normalizeH="0" baseline="0" dirty="0" err="1">
                <a:ln>
                  <a:noFill/>
                </a:ln>
                <a:solidFill>
                  <a:srgbClr val="212529"/>
                </a:solidFill>
                <a:effectLst/>
                <a:latin typeface="PT Serif" panose="020A0603040505020204" pitchFamily="18" charset="0"/>
              </a:rPr>
              <a:t>искаться</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слово</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1" u="none" strike="noStrike" cap="none" normalizeH="0" baseline="0" dirty="0" err="1">
                <a:ln>
                  <a:noFill/>
                </a:ln>
                <a:solidFill>
                  <a:srgbClr val="212529"/>
                </a:solidFill>
                <a:effectLst/>
                <a:latin typeface="PT Serif" panose="020A0603040505020204" pitchFamily="18" charset="0"/>
              </a:rPr>
              <a:t>конечно</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стоящее</a:t>
            </a:r>
            <a:r>
              <a:rPr kumimoji="0" lang="de-DE" altLang="de-DE" sz="1700" b="0" i="0" u="none" strike="noStrike" cap="none" normalizeH="0" baseline="0" dirty="0">
                <a:ln>
                  <a:noFill/>
                </a:ln>
                <a:solidFill>
                  <a:srgbClr val="212529"/>
                </a:solidFill>
                <a:effectLst/>
                <a:latin typeface="PT Serif" panose="020A0603040505020204" pitchFamily="18" charset="0"/>
              </a:rPr>
              <a:t> </a:t>
            </a:r>
            <a:endParaRPr kumimoji="0" lang="ru-RU" altLang="de-DE" sz="1700" b="0" i="0" u="none" strike="noStrike" cap="none" normalizeH="0" baseline="0" dirty="0">
              <a:ln>
                <a:noFill/>
              </a:ln>
              <a:solidFill>
                <a:srgbClr val="212529"/>
              </a:solidFill>
              <a:effectLst/>
              <a:latin typeface="PT Serif" panose="020A0603040505020204" pitchFamily="18" charset="0"/>
            </a:endParaRPr>
          </a:p>
          <a:p>
            <a:pPr marL="0" indent="0">
              <a:lnSpc>
                <a:spcPct val="100000"/>
              </a:lnSpc>
              <a:buClrTx/>
              <a:buNone/>
            </a:pPr>
            <a:r>
              <a:rPr kumimoji="0" lang="de-DE" altLang="de-DE" sz="1700" b="0" i="0" u="none" strike="noStrike" cap="none" normalizeH="0" baseline="0" dirty="0" err="1">
                <a:ln>
                  <a:noFill/>
                </a:ln>
                <a:solidFill>
                  <a:srgbClr val="212529"/>
                </a:solidFill>
                <a:effectLst/>
                <a:latin typeface="PT Serif" panose="020A0603040505020204" pitchFamily="18" charset="0"/>
              </a:rPr>
              <a:t>либо</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lang="de-DE" altLang="de-DE" sz="1700" dirty="0">
                <a:solidFill>
                  <a:srgbClr val="212529"/>
                </a:solidFill>
                <a:latin typeface="PT Serif" panose="020A0603040505020204" pitchFamily="18" charset="0"/>
              </a:rPr>
              <a:t>не после </a:t>
            </a:r>
            <a:r>
              <a:rPr lang="de-DE" altLang="de-DE" sz="1700" dirty="0" err="1">
                <a:solidFill>
                  <a:srgbClr val="212529"/>
                </a:solidFill>
                <a:latin typeface="PT Serif" panose="020A0603040505020204" pitchFamily="18" charset="0"/>
              </a:rPr>
              <a:t>знака</a:t>
            </a:r>
            <a:r>
              <a:rPr lang="de-DE" altLang="de-DE" sz="1700" dirty="0">
                <a:solidFill>
                  <a:srgbClr val="212529"/>
                </a:solidFill>
                <a:latin typeface="PT Serif" panose="020A0603040505020204" pitchFamily="18" charset="0"/>
              </a:rPr>
              <a:t> </a:t>
            </a:r>
            <a:r>
              <a:rPr lang="de-DE" altLang="de-DE" sz="1700" dirty="0" err="1">
                <a:solidFill>
                  <a:srgbClr val="212529"/>
                </a:solidFill>
                <a:latin typeface="PT Serif" panose="020A0603040505020204" pitchFamily="18" charset="0"/>
              </a:rPr>
              <a:t>препинания</a:t>
            </a:r>
            <a:r>
              <a:rPr lang="de-DE" altLang="de-DE" sz="1700" dirty="0">
                <a:solidFill>
                  <a:srgbClr val="212529"/>
                </a:solidFill>
                <a:latin typeface="PT Serif" panose="020A0603040505020204" pitchFamily="18" charset="0"/>
              </a:rPr>
              <a:t> (после </a:t>
            </a:r>
            <a:r>
              <a:rPr lang="de-DE" altLang="de-DE" sz="1700" dirty="0" err="1">
                <a:solidFill>
                  <a:srgbClr val="212529"/>
                </a:solidFill>
                <a:latin typeface="PT Serif" panose="020A0603040505020204" pitchFamily="18" charset="0"/>
              </a:rPr>
              <a:t>пробела</a:t>
            </a:r>
            <a:r>
              <a:rPr lang="de-DE" altLang="de-DE" sz="1700" dirty="0">
                <a:solidFill>
                  <a:srgbClr val="212529"/>
                </a:solidFill>
                <a:latin typeface="PT Serif" panose="020A0603040505020204" pitchFamily="18" charset="0"/>
              </a:rPr>
              <a:t> внутри </a:t>
            </a:r>
            <a:r>
              <a:rPr lang="de-DE" altLang="de-DE" sz="1700" dirty="0" err="1">
                <a:solidFill>
                  <a:srgbClr val="212529"/>
                </a:solidFill>
                <a:latin typeface="PT Serif" panose="020A0603040505020204" pitchFamily="18" charset="0"/>
              </a:rPr>
              <a:t>предложения</a:t>
            </a:r>
            <a:r>
              <a:rPr lang="de-DE" altLang="de-DE" sz="1700" dirty="0">
                <a:solidFill>
                  <a:srgbClr val="212529"/>
                </a:solidFill>
                <a:latin typeface="PT Serif" panose="020A0603040505020204" pitchFamily="18" charset="0"/>
              </a:rPr>
              <a:t>) (</a:t>
            </a:r>
            <a:r>
              <a:rPr lang="de-DE" altLang="de-DE" sz="1700" i="1" dirty="0">
                <a:solidFill>
                  <a:srgbClr val="212529"/>
                </a:solidFill>
                <a:latin typeface="PT Serif" panose="020A0603040505020204" pitchFamily="18" charset="0"/>
              </a:rPr>
              <a:t>С </a:t>
            </a:r>
            <a:r>
              <a:rPr lang="de-DE" altLang="de-DE" sz="1700" i="1" dirty="0" err="1">
                <a:solidFill>
                  <a:srgbClr val="212529"/>
                </a:solidFill>
                <a:latin typeface="PT Serif" panose="020A0603040505020204" pitchFamily="18" charset="0"/>
              </a:rPr>
              <a:t>учётом</a:t>
            </a:r>
            <a:r>
              <a:rPr lang="de-DE" altLang="de-DE" sz="1700" i="1" dirty="0">
                <a:solidFill>
                  <a:srgbClr val="212529"/>
                </a:solidFill>
                <a:latin typeface="PT Serif" panose="020A0603040505020204" pitchFamily="18" charset="0"/>
              </a:rPr>
              <a:t> </a:t>
            </a:r>
            <a:r>
              <a:rPr lang="de-DE" altLang="de-DE" sz="1700" i="1" dirty="0" err="1">
                <a:solidFill>
                  <a:srgbClr val="212529"/>
                </a:solidFill>
                <a:latin typeface="PT Serif" panose="020A0603040505020204" pitchFamily="18" charset="0"/>
              </a:rPr>
              <a:t>их</a:t>
            </a:r>
            <a:r>
              <a:rPr lang="de-DE" altLang="de-DE" sz="1700" i="1" dirty="0">
                <a:solidFill>
                  <a:srgbClr val="212529"/>
                </a:solidFill>
                <a:latin typeface="PT Serif" panose="020A0603040505020204" pitchFamily="18" charset="0"/>
              </a:rPr>
              <a:t> природных </a:t>
            </a:r>
            <a:r>
              <a:rPr lang="de-DE" altLang="de-DE" sz="1700" i="1" dirty="0" err="1">
                <a:solidFill>
                  <a:srgbClr val="212529"/>
                </a:solidFill>
                <a:latin typeface="PT Serif" panose="020A0603040505020204" pitchFamily="18" charset="0"/>
              </a:rPr>
              <a:t>данных</a:t>
            </a:r>
            <a:r>
              <a:rPr lang="de-DE" altLang="de-DE" sz="1700" i="1" dirty="0">
                <a:solidFill>
                  <a:srgbClr val="212529"/>
                </a:solidFill>
                <a:latin typeface="PT Serif" panose="020A0603040505020204" pitchFamily="18" charset="0"/>
              </a:rPr>
              <a:t> и </a:t>
            </a:r>
            <a:r>
              <a:rPr lang="de-DE" altLang="de-DE" sz="1700" i="1" dirty="0" err="1">
                <a:solidFill>
                  <a:srgbClr val="212529"/>
                </a:solidFill>
                <a:latin typeface="PT Serif" panose="020A0603040505020204" pitchFamily="18" charset="0"/>
              </a:rPr>
              <a:t>склонностей</a:t>
            </a:r>
            <a:r>
              <a:rPr lang="de-DE" altLang="de-DE" sz="1700" i="1" dirty="0">
                <a:solidFill>
                  <a:srgbClr val="212529"/>
                </a:solidFill>
                <a:latin typeface="PT Serif" panose="020A0603040505020204" pitchFamily="18" charset="0"/>
              </a:rPr>
              <a:t> </a:t>
            </a:r>
            <a:r>
              <a:rPr lang="de-DE" altLang="de-DE" sz="1700" i="1" dirty="0" err="1">
                <a:solidFill>
                  <a:srgbClr val="212529"/>
                </a:solidFill>
                <a:latin typeface="PT Serif" panose="020A0603040505020204" pitchFamily="18" charset="0"/>
              </a:rPr>
              <a:t>конечно</a:t>
            </a:r>
            <a:r>
              <a:rPr lang="de-DE" altLang="de-DE" sz="1700" dirty="0">
                <a:solidFill>
                  <a:srgbClr val="212529"/>
                </a:solidFill>
                <a:latin typeface="PT Serif" panose="020A0603040505020204" pitchFamily="18" charset="0"/>
              </a:rPr>
              <a:t>.), </a:t>
            </a:r>
            <a:endParaRPr kumimoji="0" lang="ru-RU" altLang="de-DE" sz="17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700" b="0" i="0" u="none" strike="noStrike" cap="none" normalizeH="0" baseline="0" dirty="0" err="1">
                <a:ln>
                  <a:noFill/>
                </a:ln>
                <a:solidFill>
                  <a:srgbClr val="212529"/>
                </a:solidFill>
                <a:effectLst/>
                <a:latin typeface="PT Serif" panose="020A0603040505020204" pitchFamily="18" charset="0"/>
              </a:rPr>
              <a:t>либо</a:t>
            </a:r>
            <a:r>
              <a:rPr kumimoji="0" lang="de-DE" altLang="de-DE" sz="1700" b="0" i="0" u="none" strike="noStrike" cap="none" normalizeH="0" baseline="0" dirty="0">
                <a:ln>
                  <a:noFill/>
                </a:ln>
                <a:solidFill>
                  <a:srgbClr val="212529"/>
                </a:solidFill>
                <a:effectLst/>
                <a:latin typeface="PT Serif" panose="020A0603040505020204" pitchFamily="18" charset="0"/>
              </a:rPr>
              <a:t> не </a:t>
            </a:r>
            <a:r>
              <a:rPr kumimoji="0" lang="de-DE" altLang="de-DE" sz="1700" b="0" i="0" u="none" strike="noStrike" cap="none" normalizeH="0" baseline="0" dirty="0" err="1">
                <a:ln>
                  <a:noFill/>
                </a:ln>
                <a:solidFill>
                  <a:srgbClr val="212529"/>
                </a:solidFill>
                <a:effectLst/>
                <a:latin typeface="PT Serif" panose="020A0603040505020204" pitchFamily="18" charset="0"/>
              </a:rPr>
              <a:t>перед</a:t>
            </a:r>
            <a:r>
              <a:rPr kumimoji="0" lang="de-DE" altLang="de-DE" sz="1700" b="0" i="0" u="none" strike="noStrike" cap="none" normalizeH="0" baseline="0" dirty="0">
                <a:ln>
                  <a:noFill/>
                </a:ln>
                <a:solidFill>
                  <a:srgbClr val="212529"/>
                </a:solidFill>
                <a:effectLst/>
                <a:latin typeface="PT Serif" panose="020A0603040505020204" pitchFamily="18" charset="0"/>
              </a:rPr>
              <a:t> знаком </a:t>
            </a:r>
            <a:r>
              <a:rPr kumimoji="0" lang="de-DE" altLang="de-DE" sz="1700" b="0" i="0" u="none" strike="noStrike" cap="none" normalizeH="0" baseline="0" dirty="0" err="1">
                <a:ln>
                  <a:noFill/>
                </a:ln>
                <a:solidFill>
                  <a:srgbClr val="212529"/>
                </a:solidFill>
                <a:effectLst/>
                <a:latin typeface="PT Serif" panose="020A0603040505020204" pitchFamily="18" charset="0"/>
              </a:rPr>
              <a:t>препинания</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перед</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0" u="none" strike="noStrike" cap="none" normalizeH="0" baseline="0" dirty="0" err="1">
                <a:ln>
                  <a:noFill/>
                </a:ln>
                <a:solidFill>
                  <a:srgbClr val="212529"/>
                </a:solidFill>
                <a:effectLst/>
                <a:latin typeface="PT Serif" panose="020A0603040505020204" pitchFamily="18" charset="0"/>
              </a:rPr>
              <a:t>пробелом</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1" u="none" strike="noStrike" cap="none" normalizeH="0" baseline="0" dirty="0" err="1">
                <a:ln>
                  <a:noFill/>
                </a:ln>
                <a:solidFill>
                  <a:srgbClr val="212529"/>
                </a:solidFill>
                <a:effectLst/>
                <a:latin typeface="PT Serif" panose="020A0603040505020204" pitchFamily="18" charset="0"/>
              </a:rPr>
              <a:t>Конечно</a:t>
            </a:r>
            <a:r>
              <a:rPr kumimoji="0" lang="de-DE" altLang="de-DE" sz="1700" b="0" i="1" u="none" strike="noStrike" cap="none" normalizeH="0" baseline="0" dirty="0">
                <a:ln>
                  <a:noFill/>
                </a:ln>
                <a:solidFill>
                  <a:srgbClr val="212529"/>
                </a:solidFill>
                <a:effectLst/>
                <a:latin typeface="PT Serif" panose="020A0603040505020204" pitchFamily="18" charset="0"/>
              </a:rPr>
              <a:t> же,</a:t>
            </a:r>
            <a:r>
              <a:rPr kumimoji="0" lang="de-DE" altLang="de-DE" sz="1700" b="0" i="0" u="none" strike="noStrike" cap="none" normalizeH="0" baseline="0" dirty="0">
                <a:ln>
                  <a:noFill/>
                </a:ln>
                <a:solidFill>
                  <a:srgbClr val="212529"/>
                </a:solidFill>
                <a:effectLst/>
                <a:latin typeface="PT Serif" panose="020A0603040505020204" pitchFamily="18" charset="0"/>
              </a:rPr>
              <a:t>), </a:t>
            </a:r>
            <a:endParaRPr kumimoji="0" lang="ru-RU" altLang="de-DE" sz="17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700" b="0" i="0" u="none" strike="noStrike" cap="none" normalizeH="0" baseline="0" dirty="0" err="1">
                <a:ln>
                  <a:noFill/>
                </a:ln>
                <a:solidFill>
                  <a:srgbClr val="212529"/>
                </a:solidFill>
                <a:effectLst/>
                <a:latin typeface="PT Serif" panose="020A0603040505020204" pitchFamily="18" charset="0"/>
              </a:rPr>
              <a:t>либо</a:t>
            </a:r>
            <a:r>
              <a:rPr kumimoji="0" lang="de-DE" altLang="de-DE" sz="1700" b="0" i="0" u="none" strike="noStrike" cap="none" normalizeH="0" baseline="0" dirty="0">
                <a:ln>
                  <a:noFill/>
                </a:ln>
                <a:solidFill>
                  <a:srgbClr val="212529"/>
                </a:solidFill>
                <a:effectLst/>
                <a:latin typeface="PT Serif" panose="020A0603040505020204" pitchFamily="18" charset="0"/>
              </a:rPr>
              <a:t> и </a:t>
            </a:r>
            <a:r>
              <a:rPr kumimoji="0" lang="de-DE" altLang="de-DE" sz="1700" b="0" i="0" u="none" strike="noStrike" cap="none" normalizeH="0" baseline="0" dirty="0" err="1">
                <a:ln>
                  <a:noFill/>
                </a:ln>
                <a:solidFill>
                  <a:srgbClr val="212529"/>
                </a:solidFill>
                <a:effectLst/>
                <a:latin typeface="PT Serif" panose="020A0603040505020204" pitchFamily="18" charset="0"/>
              </a:rPr>
              <a:t>то</a:t>
            </a:r>
            <a:r>
              <a:rPr kumimoji="0" lang="de-DE" altLang="de-DE" sz="1700" b="0" i="0" u="none" strike="noStrike" cap="none" normalizeH="0" baseline="0" dirty="0">
                <a:ln>
                  <a:noFill/>
                </a:ln>
                <a:solidFill>
                  <a:srgbClr val="212529"/>
                </a:solidFill>
                <a:effectLst/>
                <a:latin typeface="PT Serif" panose="020A0603040505020204" pitchFamily="18" charset="0"/>
              </a:rPr>
              <a:t> и другое </a:t>
            </a:r>
            <a:r>
              <a:rPr kumimoji="0" lang="de-DE" altLang="de-DE" sz="1700" b="0" i="0" u="none" strike="noStrike" cap="none" normalizeH="0" baseline="0" dirty="0" err="1">
                <a:ln>
                  <a:noFill/>
                </a:ln>
                <a:solidFill>
                  <a:srgbClr val="212529"/>
                </a:solidFill>
                <a:effectLst/>
                <a:latin typeface="PT Serif" panose="020A0603040505020204" pitchFamily="18" charset="0"/>
              </a:rPr>
              <a:t>одновременно</a:t>
            </a:r>
            <a:r>
              <a:rPr kumimoji="0" lang="de-DE" altLang="de-DE" sz="1700" b="0" i="0" u="none" strike="noStrike" cap="none" normalizeH="0" baseline="0" dirty="0">
                <a:ln>
                  <a:noFill/>
                </a:ln>
                <a:solidFill>
                  <a:srgbClr val="212529"/>
                </a:solidFill>
                <a:effectLst/>
                <a:latin typeface="PT Serif" panose="020A0603040505020204" pitchFamily="18" charset="0"/>
              </a:rPr>
              <a:t> (между </a:t>
            </a:r>
            <a:r>
              <a:rPr kumimoji="0" lang="de-DE" altLang="de-DE" sz="1700" b="0" i="0" u="none" strike="noStrike" cap="none" normalizeH="0" baseline="0" dirty="0" err="1">
                <a:ln>
                  <a:noFill/>
                </a:ln>
                <a:solidFill>
                  <a:srgbClr val="212529"/>
                </a:solidFill>
                <a:effectLst/>
                <a:latin typeface="PT Serif" panose="020A0603040505020204" pitchFamily="18" charset="0"/>
              </a:rPr>
              <a:t>пробелами</a:t>
            </a:r>
            <a:r>
              <a:rPr kumimoji="0" lang="de-DE" altLang="de-DE" sz="1700" b="0" i="0" u="none" strike="noStrike" cap="none" normalizeH="0" baseline="0" dirty="0">
                <a:ln>
                  <a:noFill/>
                </a:ln>
                <a:solidFill>
                  <a:srgbClr val="212529"/>
                </a:solidFill>
                <a:effectLst/>
                <a:latin typeface="PT Serif" panose="020A0603040505020204" pitchFamily="18" charset="0"/>
              </a:rPr>
              <a:t> внутри </a:t>
            </a:r>
            <a:r>
              <a:rPr kumimoji="0" lang="de-DE" altLang="de-DE" sz="1700" b="0" i="0" u="none" strike="noStrike" cap="none" normalizeH="0" baseline="0" dirty="0" err="1">
                <a:ln>
                  <a:noFill/>
                </a:ln>
                <a:solidFill>
                  <a:srgbClr val="212529"/>
                </a:solidFill>
                <a:effectLst/>
                <a:latin typeface="PT Serif" panose="020A0603040505020204" pitchFamily="18" charset="0"/>
              </a:rPr>
              <a:t>предложения</a:t>
            </a:r>
            <a:r>
              <a:rPr kumimoji="0" lang="de-DE" altLang="de-DE" sz="1700" b="0" i="0" u="none" strike="noStrike" cap="none" normalizeH="0" baseline="0" dirty="0">
                <a:ln>
                  <a:noFill/>
                </a:ln>
                <a:solidFill>
                  <a:srgbClr val="212529"/>
                </a:solidFill>
                <a:effectLst/>
                <a:latin typeface="PT Serif" panose="020A0603040505020204" pitchFamily="18" charset="0"/>
              </a:rPr>
              <a:t>) (</a:t>
            </a:r>
            <a:r>
              <a:rPr kumimoji="0" lang="de-DE" altLang="de-DE" sz="1700" b="0" i="1" u="none" strike="noStrike" cap="none" normalizeH="0" baseline="0" dirty="0">
                <a:ln>
                  <a:noFill/>
                </a:ln>
                <a:solidFill>
                  <a:srgbClr val="212529"/>
                </a:solidFill>
                <a:effectLst/>
                <a:latin typeface="PT Serif" panose="020A0603040505020204" pitchFamily="18" charset="0"/>
              </a:rPr>
              <a:t>И </a:t>
            </a:r>
            <a:r>
              <a:rPr kumimoji="0" lang="de-DE" altLang="de-DE" sz="1700" b="0" i="1" u="none" strike="noStrike" cap="none" normalizeH="0" baseline="0" dirty="0" err="1">
                <a:ln>
                  <a:noFill/>
                </a:ln>
                <a:solidFill>
                  <a:srgbClr val="212529"/>
                </a:solidFill>
                <a:effectLst/>
                <a:latin typeface="PT Serif" panose="020A0603040505020204" pitchFamily="18" charset="0"/>
              </a:rPr>
              <a:t>конечно</a:t>
            </a:r>
            <a:r>
              <a:rPr kumimoji="0" lang="de-DE" altLang="de-DE" sz="1700" b="0" i="1" u="none" strike="noStrike" cap="none" normalizeH="0" baseline="0" dirty="0">
                <a:ln>
                  <a:noFill/>
                </a:ln>
                <a:solidFill>
                  <a:srgbClr val="212529"/>
                </a:solidFill>
                <a:effectLst/>
                <a:latin typeface="PT Serif" panose="020A0603040505020204" pitchFamily="18" charset="0"/>
              </a:rPr>
              <a:t> же</a:t>
            </a:r>
            <a:r>
              <a:rPr kumimoji="0" lang="de-DE" altLang="de-DE" sz="1700" b="0" i="0" u="none" strike="noStrike" cap="none" normalizeH="0" baseline="0" dirty="0">
                <a:ln>
                  <a:noFill/>
                </a:ln>
                <a:solidFill>
                  <a:srgbClr val="212529"/>
                </a:solidFill>
                <a:effectLst/>
                <a:latin typeface="PT Serif" panose="020A0603040505020204" pitchFamily="18" charset="0"/>
              </a:rPr>
              <a:t>).</a:t>
            </a:r>
            <a:endParaRPr kumimoji="0" lang="ru-RU" altLang="de-DE" sz="17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700" b="0" i="0" u="none" strike="noStrike" cap="none" normalizeH="0" baseline="0" dirty="0">
              <a:ln>
                <a:noFill/>
              </a:ln>
              <a:solidFill>
                <a:srgbClr val="212529"/>
              </a:solidFill>
              <a:effectLst/>
              <a:latin typeface="PT Serif" panose="020A060304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de-DE" sz="1700" b="0" i="0" u="none" strike="noStrike" cap="none" normalizeH="0" baseline="0" dirty="0">
                <a:ln>
                  <a:noFill/>
                </a:ln>
                <a:solidFill>
                  <a:srgbClr val="212529"/>
                </a:solidFill>
                <a:effectLst/>
                <a:latin typeface="PT Serif" panose="020A0603040505020204" pitchFamily="18" charset="0"/>
              </a:rPr>
              <a:t>Если ввести </a:t>
            </a:r>
            <a:r>
              <a:rPr lang="ru-RU" sz="1700" b="1" i="0" dirty="0">
                <a:solidFill>
                  <a:srgbClr val="000000"/>
                </a:solidFill>
                <a:effectLst/>
                <a:latin typeface="Times New Roman" panose="02020603050405020304" pitchFamily="18" charset="0"/>
              </a:rPr>
              <a:t>конечно</a:t>
            </a:r>
            <a:r>
              <a:rPr lang="ru-RU" sz="1700" b="1" i="0" dirty="0">
                <a:solidFill>
                  <a:srgbClr val="008000"/>
                </a:solidFill>
                <a:effectLst/>
                <a:latin typeface="Times New Roman" panose="02020603050405020304" pitchFamily="18" charset="0"/>
              </a:rPr>
              <a:t> </a:t>
            </a:r>
            <a:r>
              <a:rPr lang="ru-RU" sz="1700" b="1" i="0" dirty="0">
                <a:solidFill>
                  <a:srgbClr val="FF0000"/>
                </a:solidFill>
                <a:effectLst/>
                <a:latin typeface="Times New Roman" panose="02020603050405020304" pitchFamily="18" charset="0"/>
              </a:rPr>
              <a:t>-</a:t>
            </a:r>
            <a:r>
              <a:rPr lang="de-DE" sz="1700" b="1" i="0" dirty="0" err="1">
                <a:solidFill>
                  <a:srgbClr val="000000"/>
                </a:solidFill>
                <a:effectLst/>
                <a:latin typeface="Times New Roman" panose="02020603050405020304" pitchFamily="18" charset="0"/>
              </a:rPr>
              <a:t>bcomma</a:t>
            </a:r>
            <a:r>
              <a:rPr lang="de-DE" sz="1700" b="1" i="0" dirty="0">
                <a:solidFill>
                  <a:srgbClr val="008000"/>
                </a:solidFill>
                <a:effectLst/>
                <a:latin typeface="Times New Roman" panose="02020603050405020304" pitchFamily="18" charset="0"/>
              </a:rPr>
              <a:t> &amp; </a:t>
            </a:r>
            <a:r>
              <a:rPr lang="de-DE" sz="1700" b="1" i="0" dirty="0">
                <a:solidFill>
                  <a:srgbClr val="FF0000"/>
                </a:solidFill>
                <a:effectLst/>
                <a:latin typeface="Times New Roman" panose="02020603050405020304" pitchFamily="18" charset="0"/>
              </a:rPr>
              <a:t>-</a:t>
            </a:r>
            <a:r>
              <a:rPr lang="de-DE" sz="1700" b="1" i="0" dirty="0" err="1">
                <a:solidFill>
                  <a:srgbClr val="000000"/>
                </a:solidFill>
                <a:effectLst/>
                <a:latin typeface="Times New Roman" panose="02020603050405020304" pitchFamily="18" charset="0"/>
              </a:rPr>
              <a:t>acomma</a:t>
            </a:r>
            <a:r>
              <a:rPr lang="ru-RU" sz="1700" b="1" i="0" dirty="0">
                <a:solidFill>
                  <a:srgbClr val="000000"/>
                </a:solidFill>
                <a:effectLst/>
                <a:latin typeface="Times New Roman" panose="02020603050405020304" pitchFamily="18" charset="0"/>
              </a:rPr>
              <a:t>, </a:t>
            </a:r>
            <a:r>
              <a:rPr lang="ru-RU" sz="1700" i="0" dirty="0">
                <a:solidFill>
                  <a:srgbClr val="000000"/>
                </a:solidFill>
                <a:effectLst/>
                <a:latin typeface="Times New Roman" panose="02020603050405020304" pitchFamily="18" charset="0"/>
              </a:rPr>
              <a:t>получим «конечно» без запятых (ни слева, ни справа).</a:t>
            </a:r>
          </a:p>
          <a:p>
            <a:pPr marL="0" indent="0">
              <a:lnSpc>
                <a:spcPct val="100000"/>
              </a:lnSpc>
              <a:buClrTx/>
              <a:buNone/>
            </a:pPr>
            <a:r>
              <a:rPr kumimoji="0" lang="ru-RU" altLang="de-DE" sz="1700" b="0" u="none" strike="noStrike" cap="none" normalizeH="0" baseline="0" dirty="0">
                <a:ln>
                  <a:noFill/>
                </a:ln>
                <a:solidFill>
                  <a:srgbClr val="000000"/>
                </a:solidFill>
                <a:latin typeface="Times New Roman" panose="02020603050405020304" pitchFamily="18" charset="0"/>
              </a:rPr>
              <a:t>Если ввести </a:t>
            </a:r>
            <a:r>
              <a:rPr lang="ru-RU" sz="1700" b="1" i="0" dirty="0">
                <a:solidFill>
                  <a:srgbClr val="000000"/>
                </a:solidFill>
                <a:effectLst/>
                <a:latin typeface="Times New Roman" panose="02020603050405020304" pitchFamily="18" charset="0"/>
              </a:rPr>
              <a:t>конечно  </a:t>
            </a:r>
            <a:r>
              <a:rPr kumimoji="0" lang="de-DE" altLang="de-DE" sz="1700" b="1" u="none" strike="noStrike" cap="none" normalizeH="0" baseline="0" dirty="0">
                <a:ln>
                  <a:noFill/>
                </a:ln>
                <a:solidFill>
                  <a:srgbClr val="000000"/>
                </a:solidFill>
                <a:latin typeface="Times New Roman" panose="02020603050405020304" pitchFamily="18" charset="0"/>
              </a:rPr>
              <a:t>-</a:t>
            </a:r>
            <a:r>
              <a:rPr kumimoji="0" lang="de-DE" altLang="de-DE" sz="1700" b="1" u="none" strike="noStrike" cap="none" normalizeH="0" baseline="0" dirty="0" err="1">
                <a:ln>
                  <a:noFill/>
                </a:ln>
                <a:solidFill>
                  <a:srgbClr val="000000"/>
                </a:solidFill>
                <a:latin typeface="Times New Roman" panose="02020603050405020304" pitchFamily="18" charset="0"/>
              </a:rPr>
              <a:t>bcomma</a:t>
            </a:r>
            <a:r>
              <a:rPr kumimoji="0" lang="de-DE" altLang="de-DE" sz="1700" b="1" u="none" strike="noStrike" cap="none" normalizeH="0" baseline="0" dirty="0">
                <a:ln>
                  <a:noFill/>
                </a:ln>
                <a:solidFill>
                  <a:srgbClr val="000000"/>
                </a:solidFill>
                <a:latin typeface="Times New Roman" panose="02020603050405020304" pitchFamily="18" charset="0"/>
              </a:rPr>
              <a:t>  | -</a:t>
            </a:r>
            <a:r>
              <a:rPr kumimoji="0" lang="de-DE" altLang="de-DE" sz="1700" b="1" u="none" strike="noStrike" cap="none" normalizeH="0" baseline="0" dirty="0" err="1">
                <a:ln>
                  <a:noFill/>
                </a:ln>
                <a:solidFill>
                  <a:srgbClr val="000000"/>
                </a:solidFill>
                <a:latin typeface="Times New Roman" panose="02020603050405020304" pitchFamily="18" charset="0"/>
              </a:rPr>
              <a:t>acomma</a:t>
            </a:r>
            <a:r>
              <a:rPr kumimoji="0" lang="ru-RU" altLang="de-DE" sz="1700" u="none" strike="noStrike" cap="none" normalizeH="0" baseline="0" dirty="0">
                <a:ln>
                  <a:noFill/>
                </a:ln>
                <a:solidFill>
                  <a:srgbClr val="000000"/>
                </a:solidFill>
                <a:latin typeface="Times New Roman" panose="02020603050405020304" pitchFamily="18" charset="0"/>
              </a:rPr>
              <a:t>, получим «конечно» либо без запятой слева, либо без запятой справа. </a:t>
            </a:r>
            <a:endParaRPr lang="ru-RU" sz="1700" i="0" dirty="0">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6813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3C7BE6-E5EF-D40A-82E1-FC369191E109}"/>
              </a:ext>
            </a:extLst>
          </p:cNvPr>
          <p:cNvSpPr>
            <a:spLocks noGrp="1"/>
          </p:cNvSpPr>
          <p:nvPr>
            <p:ph type="title"/>
          </p:nvPr>
        </p:nvSpPr>
        <p:spPr>
          <a:xfrm>
            <a:off x="978023" y="527184"/>
            <a:ext cx="10058400" cy="1371600"/>
          </a:xfrm>
        </p:spPr>
        <p:txBody>
          <a:bodyPr/>
          <a:lstStyle/>
          <a:p>
            <a:r>
              <a:rPr lang="ru-RU" dirty="0"/>
              <a:t>Примеры: «попробуй </a:t>
            </a:r>
            <a:r>
              <a:rPr lang="de-DE" dirty="0"/>
              <a:t>+</a:t>
            </a:r>
            <a:r>
              <a:rPr lang="ru-RU" dirty="0"/>
              <a:t> императив» и «поди </a:t>
            </a:r>
            <a:r>
              <a:rPr lang="de-DE" dirty="0"/>
              <a:t>+ </a:t>
            </a:r>
            <a:r>
              <a:rPr lang="ru-RU" dirty="0"/>
              <a:t>императив»</a:t>
            </a:r>
            <a:endParaRPr lang="de-DE" dirty="0"/>
          </a:p>
        </p:txBody>
      </p:sp>
      <p:graphicFrame>
        <p:nvGraphicFramePr>
          <p:cNvPr id="17" name="Tabelle 17">
            <a:extLst>
              <a:ext uri="{FF2B5EF4-FFF2-40B4-BE49-F238E27FC236}">
                <a16:creationId xmlns:a16="http://schemas.microsoft.com/office/drawing/2014/main" id="{3D74E6DB-D33D-B5A2-DEC3-1F0EC63D1FF4}"/>
              </a:ext>
            </a:extLst>
          </p:cNvPr>
          <p:cNvGraphicFramePr>
            <a:graphicFrameLocks noGrp="1"/>
          </p:cNvGraphicFramePr>
          <p:nvPr>
            <p:extLst>
              <p:ext uri="{D42A27DB-BD31-4B8C-83A1-F6EECF244321}">
                <p14:modId xmlns:p14="http://schemas.microsoft.com/office/powerpoint/2010/main" val="1182032971"/>
              </p:ext>
            </p:extLst>
          </p:nvPr>
        </p:nvGraphicFramePr>
        <p:xfrm>
          <a:off x="1020439" y="1898784"/>
          <a:ext cx="10151122" cy="4236720"/>
        </p:xfrm>
        <a:graphic>
          <a:graphicData uri="http://schemas.openxmlformats.org/drawingml/2006/table">
            <a:tbl>
              <a:tblPr firstRow="1" bandRow="1">
                <a:tableStyleId>{5C22544A-7EE6-4342-B048-85BDC9FD1C3A}</a:tableStyleId>
              </a:tblPr>
              <a:tblGrid>
                <a:gridCol w="4847208">
                  <a:extLst>
                    <a:ext uri="{9D8B030D-6E8A-4147-A177-3AD203B41FA5}">
                      <a16:colId xmlns:a16="http://schemas.microsoft.com/office/drawing/2014/main" val="187696830"/>
                    </a:ext>
                  </a:extLst>
                </a:gridCol>
                <a:gridCol w="5303914">
                  <a:extLst>
                    <a:ext uri="{9D8B030D-6E8A-4147-A177-3AD203B41FA5}">
                      <a16:colId xmlns:a16="http://schemas.microsoft.com/office/drawing/2014/main" val="26741533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b="0" i="0" dirty="0">
                          <a:solidFill>
                            <a:srgbClr val="1C1C1C"/>
                          </a:solidFill>
                          <a:effectLst/>
                          <a:latin typeface="Noto Sans" panose="020B0502040504020204" pitchFamily="34" charset="0"/>
                        </a:rPr>
                        <a:t>Слово 1</a:t>
                      </a:r>
                    </a:p>
                    <a:p>
                      <a:endParaRPr lang="de-DE" dirty="0"/>
                    </a:p>
                  </a:txBody>
                  <a:tcPr>
                    <a:lnT w="12700" cap="flat" cmpd="sng" algn="ctr">
                      <a:solidFill>
                        <a:schemeClr val="tx1"/>
                      </a:solidFill>
                      <a:prstDash val="solid"/>
                      <a:round/>
                      <a:headEnd type="none" w="med" len="med"/>
                      <a:tailEnd type="none" w="med" len="med"/>
                    </a:lnT>
                  </a:tcPr>
                </a:tc>
                <a:tc>
                  <a:txBody>
                    <a:bodyPr/>
                    <a:lstStyle/>
                    <a:p>
                      <a:r>
                        <a:rPr lang="ru-RU" sz="1800" b="0" i="0" kern="1200" dirty="0">
                          <a:solidFill>
                            <a:schemeClr val="lt1"/>
                          </a:solidFill>
                          <a:effectLst/>
                          <a:latin typeface="+mn-lt"/>
                          <a:ea typeface="+mn-ea"/>
                          <a:cs typeface="+mn-cs"/>
                        </a:rPr>
                        <a:t>Слово 2</a:t>
                      </a:r>
                      <a:endParaRPr lang="de-DE" dirty="0"/>
                    </a:p>
                  </a:txBody>
                  <a:tcPr/>
                </a:tc>
                <a:extLst>
                  <a:ext uri="{0D108BD9-81ED-4DB2-BD59-A6C34878D82A}">
                    <a16:rowId xmlns:a16="http://schemas.microsoft.com/office/drawing/2014/main" val="41453263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b="1" i="0" dirty="0">
                          <a:solidFill>
                            <a:srgbClr val="1C1C1C"/>
                          </a:solidFill>
                          <a:effectLst/>
                          <a:latin typeface="Noto Sans" panose="020B0502040504020204" pitchFamily="34" charset="0"/>
                        </a:rPr>
                        <a:t>Словоформа</a:t>
                      </a:r>
                      <a:r>
                        <a:rPr lang="ru-RU" b="0" i="0" dirty="0">
                          <a:solidFill>
                            <a:srgbClr val="1C1C1C"/>
                          </a:solidFill>
                          <a:effectLst/>
                          <a:latin typeface="Noto Sans" panose="020B0502040504020204" pitchFamily="34" charset="0"/>
                        </a:rPr>
                        <a:t>:</a:t>
                      </a:r>
                      <a:r>
                        <a:rPr lang="ru-RU" b="1" i="0" dirty="0">
                          <a:solidFill>
                            <a:srgbClr val="1C1C1C"/>
                          </a:solidFill>
                          <a:effectLst/>
                          <a:latin typeface="Noto Sans" panose="020B0502040504020204" pitchFamily="34" charset="0"/>
                        </a:rPr>
                        <a:t> </a:t>
                      </a:r>
                      <a:r>
                        <a:rPr lang="ru-RU" sz="2000" b="0" i="0" dirty="0">
                          <a:solidFill>
                            <a:srgbClr val="1C1C1C"/>
                          </a:solidFill>
                          <a:effectLst/>
                          <a:latin typeface="Times New Roman" panose="02020603050405020304" pitchFamily="18" charset="0"/>
                          <a:cs typeface="Times New Roman" panose="02020603050405020304" pitchFamily="18" charset="0"/>
                        </a:rPr>
                        <a:t>по</a:t>
                      </a:r>
                      <a:r>
                        <a:rPr lang="ru-RU" sz="2000" dirty="0">
                          <a:latin typeface="Times New Roman" panose="02020603050405020304" pitchFamily="18" charset="0"/>
                          <a:cs typeface="Times New Roman" panose="02020603050405020304" pitchFamily="18" charset="0"/>
                        </a:rPr>
                        <a:t>пробуй / поди</a:t>
                      </a:r>
                      <a:endParaRPr lang="ru-RU" sz="2000" dirty="0">
                        <a:solidFill>
                          <a:srgbClr val="1C1C1C"/>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solidFill>
                          <a:srgbClr val="1C1C1C"/>
                        </a:solidFill>
                        <a:latin typeface="Noto Sans" panose="020B0502040504020204" pitchFamily="34" charset="0"/>
                      </a:endParaRPr>
                    </a:p>
                    <a:p>
                      <a:endParaRPr lang="de-DE" dirty="0"/>
                    </a:p>
                  </a:txBody>
                  <a:tcPr/>
                </a:tc>
                <a:tc>
                  <a:txBody>
                    <a:bodyPr/>
                    <a:lstStyle/>
                    <a:p>
                      <a:r>
                        <a:rPr lang="ru-RU" sz="1800" b="1" i="0" kern="1200" dirty="0">
                          <a:solidFill>
                            <a:schemeClr val="dk1"/>
                          </a:solidFill>
                          <a:effectLst/>
                          <a:latin typeface="+mn-lt"/>
                          <a:ea typeface="+mn-ea"/>
                          <a:cs typeface="+mn-cs"/>
                        </a:rPr>
                        <a:t>Грамм. признаки:  </a:t>
                      </a:r>
                      <a:r>
                        <a:rPr lang="de-DE" sz="1800" b="1" i="0" kern="1200" dirty="0">
                          <a:solidFill>
                            <a:schemeClr val="dk1"/>
                          </a:solidFill>
                          <a:effectLst/>
                          <a:latin typeface="+mn-lt"/>
                          <a:ea typeface="+mn-ea"/>
                          <a:cs typeface="+mn-cs"/>
                        </a:rPr>
                        <a:t>(V) &amp; (</a:t>
                      </a:r>
                      <a:r>
                        <a:rPr lang="de-DE" sz="1800" b="1" i="0" kern="1200" dirty="0" err="1">
                          <a:solidFill>
                            <a:schemeClr val="dk1"/>
                          </a:solidFill>
                          <a:effectLst/>
                          <a:latin typeface="+mn-lt"/>
                          <a:ea typeface="+mn-ea"/>
                          <a:cs typeface="+mn-cs"/>
                        </a:rPr>
                        <a:t>imper</a:t>
                      </a:r>
                      <a:r>
                        <a:rPr lang="de-DE" sz="1800" b="1" i="0" kern="1200" dirty="0">
                          <a:solidFill>
                            <a:schemeClr val="dk1"/>
                          </a:solidFill>
                          <a:effectLst/>
                          <a:latin typeface="+mn-lt"/>
                          <a:ea typeface="+mn-ea"/>
                          <a:cs typeface="+mn-cs"/>
                        </a:rPr>
                        <a:t>)</a:t>
                      </a:r>
                      <a:endParaRPr lang="de-DE" dirty="0"/>
                    </a:p>
                  </a:txBody>
                  <a:tcPr/>
                </a:tc>
                <a:extLst>
                  <a:ext uri="{0D108BD9-81ED-4DB2-BD59-A6C34878D82A}">
                    <a16:rowId xmlns:a16="http://schemas.microsoft.com/office/drawing/2014/main" val="10272764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b="1" i="0" dirty="0">
                          <a:solidFill>
                            <a:srgbClr val="1C1C1C"/>
                          </a:solidFill>
                          <a:effectLst/>
                          <a:latin typeface="Noto Sans" panose="020B0502040504020204" pitchFamily="34" charset="0"/>
                        </a:rPr>
                        <a:t>Доп. признаки: </a:t>
                      </a:r>
                      <a:r>
                        <a:rPr lang="de-DE" dirty="0"/>
                        <a:t>-</a:t>
                      </a:r>
                      <a:r>
                        <a:rPr lang="de-DE" dirty="0" err="1"/>
                        <a:t>bcomma</a:t>
                      </a:r>
                      <a:r>
                        <a:rPr lang="de-DE" dirty="0"/>
                        <a:t> &amp; -</a:t>
                      </a:r>
                      <a:r>
                        <a:rPr lang="de-DE" dirty="0" err="1"/>
                        <a:t>acomma</a:t>
                      </a: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ru-RU" b="1" i="0" dirty="0">
                        <a:solidFill>
                          <a:srgbClr val="1C1C1C"/>
                        </a:solidFill>
                        <a:effectLst/>
                        <a:latin typeface="Noto Sans" panose="020B0502040504020204" pitchFamily="34" charset="0"/>
                      </a:endParaRPr>
                    </a:p>
                    <a:p>
                      <a:endParaRPr lang="de-DE" dirty="0"/>
                    </a:p>
                  </a:txBody>
                  <a:tcPr/>
                </a:tc>
                <a:tc>
                  <a:txBody>
                    <a:bodyPr/>
                    <a:lstStyle/>
                    <a:p>
                      <a:r>
                        <a:rPr lang="ru-RU" sz="1800" b="1" i="0" kern="1200" dirty="0">
                          <a:solidFill>
                            <a:schemeClr val="dk1"/>
                          </a:solidFill>
                          <a:effectLst/>
                          <a:latin typeface="+mn-lt"/>
                          <a:ea typeface="+mn-ea"/>
                          <a:cs typeface="+mn-cs"/>
                        </a:rPr>
                        <a:t>Расстояние: 1 / 1</a:t>
                      </a:r>
                      <a:endParaRPr lang="de-DE" dirty="0"/>
                    </a:p>
                  </a:txBody>
                  <a:tcPr/>
                </a:tc>
                <a:extLst>
                  <a:ext uri="{0D108BD9-81ED-4DB2-BD59-A6C34878D82A}">
                    <a16:rowId xmlns:a16="http://schemas.microsoft.com/office/drawing/2014/main" val="1556367015"/>
                  </a:ext>
                </a:extLst>
              </a:tr>
              <a:tr h="370840">
                <a:tc>
                  <a:txBody>
                    <a:bodyPr/>
                    <a:lstStyle/>
                    <a:p>
                      <a:r>
                        <a:rPr lang="ru-RU" dirty="0"/>
                        <a:t>Результат 1:  </a:t>
                      </a:r>
                      <a:r>
                        <a:rPr lang="ru-RU" sz="1800" b="0" i="0" kern="1200" dirty="0">
                          <a:solidFill>
                            <a:schemeClr val="dk1"/>
                          </a:solidFill>
                          <a:effectLst/>
                          <a:latin typeface="+mn-lt"/>
                          <a:ea typeface="+mn-ea"/>
                          <a:cs typeface="+mn-cs"/>
                        </a:rPr>
                        <a:t>Адвокаты ― народ обидчивый, обид не прощающий, а потому </a:t>
                      </a:r>
                      <a:r>
                        <a:rPr lang="ru-RU" sz="1800" b="0" i="1" kern="1200" dirty="0">
                          <a:solidFill>
                            <a:schemeClr val="dk1"/>
                          </a:solidFill>
                          <a:effectLst/>
                          <a:latin typeface="+mn-lt"/>
                          <a:ea typeface="+mn-ea"/>
                          <a:cs typeface="+mn-cs"/>
                        </a:rPr>
                        <a:t>попробуй</a:t>
                      </a:r>
                      <a:r>
                        <a:rPr lang="ru-RU" sz="1800" b="0" i="0" kern="1200" dirty="0">
                          <a:solidFill>
                            <a:schemeClr val="dk1"/>
                          </a:solidFill>
                          <a:effectLst/>
                          <a:latin typeface="+mn-lt"/>
                          <a:ea typeface="+mn-ea"/>
                          <a:cs typeface="+mn-cs"/>
                        </a:rPr>
                        <a:t> </a:t>
                      </a:r>
                      <a:r>
                        <a:rPr lang="ru-RU" sz="1800" b="0" i="1" kern="1200" dirty="0">
                          <a:solidFill>
                            <a:schemeClr val="dk1"/>
                          </a:solidFill>
                          <a:effectLst/>
                          <a:latin typeface="+mn-lt"/>
                          <a:ea typeface="+mn-ea"/>
                          <a:cs typeface="+mn-cs"/>
                        </a:rPr>
                        <a:t>скажи</a:t>
                      </a:r>
                      <a:r>
                        <a:rPr lang="ru-RU" sz="1800" b="0" i="0" kern="1200" dirty="0">
                          <a:solidFill>
                            <a:schemeClr val="dk1"/>
                          </a:solidFill>
                          <a:effectLst/>
                          <a:latin typeface="+mn-lt"/>
                          <a:ea typeface="+mn-ea"/>
                          <a:cs typeface="+mn-cs"/>
                        </a:rPr>
                        <a:t>, что здесь сговор, бойкот суда, намеренный, а вовсе не случайный срыв всех заседаний считая с прошлогоднего февраля?</a:t>
                      </a:r>
                      <a:endParaRPr lang="de-DE" dirty="0"/>
                    </a:p>
                  </a:txBody>
                  <a:tcPr/>
                </a:tc>
                <a:tc>
                  <a:txBody>
                    <a:bodyPr/>
                    <a:lstStyle/>
                    <a:p>
                      <a:r>
                        <a:rPr lang="ru-RU" dirty="0"/>
                        <a:t>Результат 2:  </a:t>
                      </a:r>
                      <a:r>
                        <a:rPr lang="ru-RU" sz="1800" b="0" i="0" kern="1200" dirty="0">
                          <a:solidFill>
                            <a:schemeClr val="dk1"/>
                          </a:solidFill>
                          <a:effectLst/>
                          <a:latin typeface="+mn-lt"/>
                          <a:ea typeface="+mn-ea"/>
                          <a:cs typeface="+mn-cs"/>
                        </a:rPr>
                        <a:t>Да, была, конечно, эта не очень опрятная история с куплей- продажей квартиры, но  ― </a:t>
                      </a:r>
                      <a:r>
                        <a:rPr lang="ru-RU" sz="1800" b="0" i="1" kern="1200" dirty="0">
                          <a:solidFill>
                            <a:schemeClr val="dk1"/>
                          </a:solidFill>
                          <a:effectLst/>
                          <a:latin typeface="+mn-lt"/>
                          <a:ea typeface="+mn-ea"/>
                          <a:cs typeface="+mn-cs"/>
                        </a:rPr>
                        <a:t>поди</a:t>
                      </a:r>
                      <a:r>
                        <a:rPr lang="ru-RU" sz="1800" b="0" i="0" kern="1200" dirty="0">
                          <a:solidFill>
                            <a:schemeClr val="dk1"/>
                          </a:solidFill>
                          <a:effectLst/>
                          <a:latin typeface="+mn-lt"/>
                          <a:ea typeface="+mn-ea"/>
                          <a:cs typeface="+mn-cs"/>
                        </a:rPr>
                        <a:t> </a:t>
                      </a:r>
                      <a:r>
                        <a:rPr lang="ru-RU" sz="1800" b="0" i="1" kern="1200" dirty="0">
                          <a:solidFill>
                            <a:schemeClr val="dk1"/>
                          </a:solidFill>
                          <a:effectLst/>
                          <a:latin typeface="+mn-lt"/>
                          <a:ea typeface="+mn-ea"/>
                          <a:cs typeface="+mn-cs"/>
                        </a:rPr>
                        <a:t>знай</a:t>
                      </a:r>
                      <a:r>
                        <a:rPr lang="ru-RU" sz="1800" b="0" i="0" kern="1200" dirty="0">
                          <a:solidFill>
                            <a:schemeClr val="dk1"/>
                          </a:solidFill>
                          <a:effectLst/>
                          <a:latin typeface="+mn-lt"/>
                          <a:ea typeface="+mn-ea"/>
                          <a:cs typeface="+mn-cs"/>
                        </a:rPr>
                        <a:t>, </a:t>
                      </a:r>
                      <a:r>
                        <a:rPr lang="ru-RU" sz="1800" b="0" i="1" kern="1200" dirty="0">
                          <a:solidFill>
                            <a:schemeClr val="dk1"/>
                          </a:solidFill>
                          <a:effectLst/>
                          <a:latin typeface="+mn-lt"/>
                          <a:ea typeface="+mn-ea"/>
                          <a:cs typeface="+mn-cs"/>
                        </a:rPr>
                        <a:t>как</a:t>
                      </a:r>
                      <a:r>
                        <a:rPr lang="ru-RU" sz="1800" b="0" i="0" kern="1200" dirty="0">
                          <a:solidFill>
                            <a:schemeClr val="dk1"/>
                          </a:solidFill>
                          <a:effectLst/>
                          <a:latin typeface="+mn-lt"/>
                          <a:ea typeface="+mn-ea"/>
                          <a:cs typeface="+mn-cs"/>
                        </a:rPr>
                        <a:t> там было на самом деле…</a:t>
                      </a:r>
                      <a:endParaRPr lang="de-DE" dirty="0"/>
                    </a:p>
                  </a:txBody>
                  <a:tcPr/>
                </a:tc>
                <a:extLst>
                  <a:ext uri="{0D108BD9-81ED-4DB2-BD59-A6C34878D82A}">
                    <a16:rowId xmlns:a16="http://schemas.microsoft.com/office/drawing/2014/main" val="47727260"/>
                  </a:ext>
                </a:extLst>
              </a:tr>
            </a:tbl>
          </a:graphicData>
        </a:graphic>
      </p:graphicFrame>
    </p:spTree>
    <p:extLst>
      <p:ext uri="{BB962C8B-B14F-4D97-AF65-F5344CB8AC3E}">
        <p14:creationId xmlns:p14="http://schemas.microsoft.com/office/powerpoint/2010/main" val="1421757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A5ED00-8091-45FE-06A0-CB8AB6D2D014}"/>
              </a:ext>
            </a:extLst>
          </p:cNvPr>
          <p:cNvSpPr>
            <a:spLocks noGrp="1"/>
          </p:cNvSpPr>
          <p:nvPr>
            <p:ph type="title"/>
          </p:nvPr>
        </p:nvSpPr>
        <p:spPr/>
        <p:txBody>
          <a:bodyPr/>
          <a:lstStyle/>
          <a:p>
            <a:pPr algn="l"/>
            <a:r>
              <a:rPr lang="ru-RU" b="0" i="0" u="none" strike="noStrike" dirty="0">
                <a:solidFill>
                  <a:srgbClr val="00306A"/>
                </a:solidFill>
                <a:effectLst/>
                <a:latin typeface="Open sans condensed"/>
              </a:rPr>
              <a:t>Фиксация формы: оператор «кавычки» (» «)</a:t>
            </a:r>
            <a:endParaRPr lang="ru-RU" b="0" i="0" dirty="0">
              <a:solidFill>
                <a:srgbClr val="212529"/>
              </a:solidFill>
              <a:effectLst/>
              <a:latin typeface="Open sans condensed"/>
            </a:endParaRPr>
          </a:p>
        </p:txBody>
      </p:sp>
      <p:sp>
        <p:nvSpPr>
          <p:cNvPr id="4" name="Rectangle 1">
            <a:extLst>
              <a:ext uri="{FF2B5EF4-FFF2-40B4-BE49-F238E27FC236}">
                <a16:creationId xmlns:a16="http://schemas.microsoft.com/office/drawing/2014/main" id="{A416E41F-AC7A-3C9E-3784-EBE64E79B164}"/>
              </a:ext>
            </a:extLst>
          </p:cNvPr>
          <p:cNvSpPr>
            <a:spLocks noGrp="1" noChangeArrowheads="1"/>
          </p:cNvSpPr>
          <p:nvPr>
            <p:ph idx="1"/>
          </p:nvPr>
        </p:nvSpPr>
        <p:spPr bwMode="auto">
          <a:xfrm>
            <a:off x="1066800" y="2426546"/>
            <a:ext cx="9741362" cy="22467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ru-RU" sz="2000" b="0" i="0" dirty="0">
                <a:solidFill>
                  <a:srgbClr val="212529"/>
                </a:solidFill>
                <a:effectLst/>
                <a:latin typeface="PT Serif" panose="020A0603040505020204" pitchFamily="18" charset="0"/>
              </a:rPr>
              <a:t>Слово, вписанное в строку запроса в лексико-грамматическом поиске, будет искаться во всех формах. Можно зафиксировать форму искомого слова при помощи кавычек. Это бывает нужно при сложных запросах, например, при запросах словосочетаний и при использовании оператора «минус» (–). Так, чтобы выяснить, какие глаголы сочетаются с единицей «</a:t>
            </a:r>
            <a:r>
              <a:rPr lang="ru-RU" sz="2000" b="1" i="0" dirty="0">
                <a:solidFill>
                  <a:srgbClr val="212529"/>
                </a:solidFill>
                <a:effectLst/>
                <a:latin typeface="PT Serif" panose="020A0603040505020204" pitchFamily="18" charset="0"/>
              </a:rPr>
              <a:t>под мышкой</a:t>
            </a:r>
            <a:r>
              <a:rPr lang="ru-RU" sz="2000" b="0" i="0" dirty="0">
                <a:solidFill>
                  <a:srgbClr val="212529"/>
                </a:solidFill>
                <a:effectLst/>
                <a:latin typeface="PT Serif" panose="020A0603040505020204" pitchFamily="18" charset="0"/>
              </a:rPr>
              <a:t>», проще всего построить запрос, зафиксировав форму </a:t>
            </a:r>
            <a:r>
              <a:rPr lang="ru-RU" sz="2000" b="0" i="1" dirty="0">
                <a:solidFill>
                  <a:srgbClr val="212529"/>
                </a:solidFill>
                <a:effectLst/>
                <a:latin typeface="PT Serif" panose="020A0603040505020204" pitchFamily="18" charset="0"/>
              </a:rPr>
              <a:t>мышкой</a:t>
            </a:r>
            <a:r>
              <a:rPr lang="ru-RU" sz="2000" b="0" i="0" dirty="0">
                <a:solidFill>
                  <a:srgbClr val="212529"/>
                </a:solidFill>
                <a:effectLst/>
                <a:latin typeface="PT Serif" panose="020A0603040505020204" pitchFamily="18" charset="0"/>
              </a:rPr>
              <a:t> кавычками: </a:t>
            </a:r>
            <a:r>
              <a:rPr lang="ru-RU" sz="2000" b="1" i="0" dirty="0">
                <a:solidFill>
                  <a:srgbClr val="212529"/>
                </a:solidFill>
                <a:effectLst/>
                <a:latin typeface="PT Serif" panose="020A0603040505020204" pitchFamily="18" charset="0"/>
              </a:rPr>
              <a:t>V</a:t>
            </a:r>
            <a:r>
              <a:rPr lang="ru-RU" sz="2000" b="0" i="0" dirty="0">
                <a:solidFill>
                  <a:srgbClr val="212529"/>
                </a:solidFill>
                <a:effectLst/>
                <a:latin typeface="PT Serif" panose="020A0603040505020204" pitchFamily="18" charset="0"/>
              </a:rPr>
              <a:t>; на расстоянии </a:t>
            </a:r>
            <a:r>
              <a:rPr lang="ru-RU" sz="2000" b="1" i="0" dirty="0">
                <a:solidFill>
                  <a:srgbClr val="212529"/>
                </a:solidFill>
                <a:effectLst/>
                <a:latin typeface="PT Serif" panose="020A0603040505020204" pitchFamily="18" charset="0"/>
              </a:rPr>
              <a:t>1</a:t>
            </a:r>
            <a:r>
              <a:rPr lang="ru-RU" sz="2000" b="0" i="0" dirty="0">
                <a:solidFill>
                  <a:srgbClr val="212529"/>
                </a:solidFill>
                <a:effectLst/>
                <a:latin typeface="PT Serif" panose="020A0603040505020204" pitchFamily="18" charset="0"/>
              </a:rPr>
              <a:t> от </a:t>
            </a:r>
            <a:r>
              <a:rPr lang="ru-RU" sz="2000" b="1" i="0" dirty="0">
                <a:solidFill>
                  <a:srgbClr val="212529"/>
                </a:solidFill>
                <a:effectLst/>
                <a:latin typeface="PT Serif" panose="020A0603040505020204" pitchFamily="18" charset="0"/>
              </a:rPr>
              <a:t>под</a:t>
            </a:r>
            <a:r>
              <a:rPr lang="ru-RU" sz="2000" b="0" i="0" dirty="0">
                <a:solidFill>
                  <a:srgbClr val="212529"/>
                </a:solidFill>
                <a:effectLst/>
                <a:latin typeface="PT Serif" panose="020A0603040505020204" pitchFamily="18" charset="0"/>
              </a:rPr>
              <a:t>; на расстоянии от </a:t>
            </a:r>
            <a:r>
              <a:rPr lang="ru-RU" sz="2000" b="1" i="0" dirty="0">
                <a:solidFill>
                  <a:srgbClr val="212529"/>
                </a:solidFill>
                <a:effectLst/>
                <a:latin typeface="PT Serif" panose="020A0603040505020204" pitchFamily="18" charset="0"/>
              </a:rPr>
              <a:t>1</a:t>
            </a:r>
            <a:r>
              <a:rPr lang="ru-RU" sz="2000" b="0" i="0" dirty="0">
                <a:solidFill>
                  <a:srgbClr val="212529"/>
                </a:solidFill>
                <a:effectLst/>
                <a:latin typeface="PT Serif" panose="020A0603040505020204" pitchFamily="18" charset="0"/>
              </a:rPr>
              <a:t> до </a:t>
            </a:r>
            <a:r>
              <a:rPr lang="ru-RU" sz="2000" b="1" i="0" dirty="0">
                <a:solidFill>
                  <a:srgbClr val="212529"/>
                </a:solidFill>
                <a:effectLst/>
                <a:latin typeface="PT Serif" panose="020A0603040505020204" pitchFamily="18" charset="0"/>
              </a:rPr>
              <a:t>3</a:t>
            </a:r>
            <a:r>
              <a:rPr lang="ru-RU" sz="2000" b="0" i="0" dirty="0">
                <a:solidFill>
                  <a:srgbClr val="212529"/>
                </a:solidFill>
                <a:effectLst/>
                <a:latin typeface="PT Serif" panose="020A0603040505020204" pitchFamily="18" charset="0"/>
              </a:rPr>
              <a:t> от </a:t>
            </a:r>
            <a:r>
              <a:rPr lang="ru-RU" sz="2000" b="1" i="0" dirty="0">
                <a:solidFill>
                  <a:srgbClr val="212529"/>
                </a:solidFill>
                <a:effectLst/>
                <a:latin typeface="PT Serif" panose="020A0603040505020204" pitchFamily="18" charset="0"/>
              </a:rPr>
              <a:t>«мышкой»</a:t>
            </a:r>
            <a:r>
              <a:rPr lang="ru-RU" sz="2000" b="0" i="0" dirty="0">
                <a:solidFill>
                  <a:srgbClr val="212529"/>
                </a:solidFill>
                <a:effectLst/>
                <a:latin typeface="PT Serif" panose="020A0603040505020204" pitchFamily="18" charset="0"/>
              </a:rPr>
              <a:t>. </a:t>
            </a:r>
            <a:endParaRPr kumimoji="0" lang="de-DE" altLang="de-DE"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5522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68E03F-49D4-A7A5-589B-24F9EF9930BC}"/>
              </a:ext>
            </a:extLst>
          </p:cNvPr>
          <p:cNvSpPr>
            <a:spLocks noGrp="1"/>
          </p:cNvSpPr>
          <p:nvPr>
            <p:ph type="title"/>
          </p:nvPr>
        </p:nvSpPr>
        <p:spPr/>
        <p:txBody>
          <a:bodyPr>
            <a:normAutofit fontScale="90000"/>
          </a:bodyPr>
          <a:lstStyle/>
          <a:p>
            <a:r>
              <a:rPr lang="ru-RU" b="0" i="0" u="none" strike="noStrike" dirty="0">
                <a:solidFill>
                  <a:schemeClr val="accent1">
                    <a:lumMod val="50000"/>
                  </a:schemeClr>
                </a:solidFill>
                <a:effectLst/>
                <a:latin typeface="Open sans condensed"/>
              </a:rPr>
              <a:t>Исключение ненужных форм, слов и характеристик: оператор «минус» (–)</a:t>
            </a:r>
            <a:br>
              <a:rPr lang="ru-RU" b="0" i="0" dirty="0">
                <a:solidFill>
                  <a:srgbClr val="212529"/>
                </a:solidFill>
                <a:effectLst/>
                <a:latin typeface="Open sans condensed"/>
              </a:rPr>
            </a:br>
            <a:endParaRPr lang="de-DE" dirty="0"/>
          </a:p>
        </p:txBody>
      </p:sp>
      <p:sp>
        <p:nvSpPr>
          <p:cNvPr id="4" name="Rectangle 1">
            <a:extLst>
              <a:ext uri="{FF2B5EF4-FFF2-40B4-BE49-F238E27FC236}">
                <a16:creationId xmlns:a16="http://schemas.microsoft.com/office/drawing/2014/main" id="{8D3C9004-E7C1-AD50-2D18-DC50194FC909}"/>
              </a:ext>
            </a:extLst>
          </p:cNvPr>
          <p:cNvSpPr>
            <a:spLocks noGrp="1" noChangeArrowheads="1"/>
          </p:cNvSpPr>
          <p:nvPr>
            <p:ph idx="1"/>
          </p:nvPr>
        </p:nvSpPr>
        <p:spPr bwMode="auto">
          <a:xfrm>
            <a:off x="670560" y="2060597"/>
            <a:ext cx="10657840" cy="35086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nSpc>
                <a:spcPct val="100000"/>
              </a:lnSpc>
              <a:buClrTx/>
              <a:buNone/>
            </a:pPr>
            <a:r>
              <a:rPr kumimoji="0" lang="ru-RU" altLang="de-DE" sz="1800" b="0" i="0" u="none" strike="noStrike" cap="none" normalizeH="0" baseline="0" dirty="0">
                <a:ln>
                  <a:noFill/>
                </a:ln>
                <a:solidFill>
                  <a:srgbClr val="212529"/>
                </a:solidFill>
                <a:effectLst/>
                <a:latin typeface="PT Serif" panose="020A0603040505020204" pitchFamily="18" charset="0"/>
              </a:rPr>
              <a:t> </a:t>
            </a:r>
            <a:r>
              <a:rPr lang="ru-RU" sz="1800" b="0" i="0" dirty="0">
                <a:solidFill>
                  <a:srgbClr val="212529"/>
                </a:solidFill>
                <a:effectLst/>
                <a:latin typeface="PT Serif" panose="020A0603040505020204" pitchFamily="18" charset="0"/>
              </a:rPr>
              <a:t>Корпус предоставляет возможность исключить ненужные формы. Для этого надо в запросе после начальной формы слова поставить знак минус и затем без пробела ненужную форму в кавычках. Например, при поиске форм глагола </a:t>
            </a:r>
            <a:r>
              <a:rPr lang="ru-RU" sz="1800" b="0" i="1" dirty="0">
                <a:solidFill>
                  <a:srgbClr val="212529"/>
                </a:solidFill>
                <a:effectLst/>
                <a:latin typeface="PT Serif" panose="020A0603040505020204" pitchFamily="18" charset="0"/>
              </a:rPr>
              <a:t>прочить</a:t>
            </a:r>
            <a:r>
              <a:rPr lang="ru-RU" sz="1800" b="0" i="0" dirty="0">
                <a:solidFill>
                  <a:srgbClr val="212529"/>
                </a:solidFill>
                <a:effectLst/>
                <a:latin typeface="PT Serif" panose="020A0603040505020204" pitchFamily="18" charset="0"/>
              </a:rPr>
              <a:t> в основном корпусе часто попадается ненужная форма </a:t>
            </a:r>
            <a:r>
              <a:rPr lang="ru-RU" sz="1800" b="0" i="1" dirty="0">
                <a:solidFill>
                  <a:srgbClr val="212529"/>
                </a:solidFill>
                <a:effectLst/>
                <a:latin typeface="PT Serif" panose="020A0603040505020204" pitchFamily="18" charset="0"/>
              </a:rPr>
              <a:t>прочь</a:t>
            </a:r>
            <a:r>
              <a:rPr lang="ru-RU" sz="1800" b="0" i="0" dirty="0">
                <a:solidFill>
                  <a:srgbClr val="212529"/>
                </a:solidFill>
                <a:effectLst/>
                <a:latin typeface="PT Serif" panose="020A0603040505020204" pitchFamily="18" charset="0"/>
              </a:rPr>
              <a:t>, так как предикатив </a:t>
            </a:r>
            <a:r>
              <a:rPr lang="ru-RU" sz="1800" b="0" i="1" dirty="0">
                <a:solidFill>
                  <a:srgbClr val="212529"/>
                </a:solidFill>
                <a:effectLst/>
                <a:latin typeface="PT Serif" panose="020A0603040505020204" pitchFamily="18" charset="0"/>
              </a:rPr>
              <a:t>прочь</a:t>
            </a:r>
            <a:r>
              <a:rPr lang="ru-RU" sz="1800" b="0" i="0" dirty="0">
                <a:solidFill>
                  <a:srgbClr val="212529"/>
                </a:solidFill>
                <a:effectLst/>
                <a:latin typeface="PT Serif" panose="020A0603040505020204" pitchFamily="18" charset="0"/>
              </a:rPr>
              <a:t> омонимичен форме повелительного наклонения (ср. </a:t>
            </a:r>
            <a:r>
              <a:rPr lang="ru-RU" sz="1800" b="0" i="1" dirty="0">
                <a:solidFill>
                  <a:srgbClr val="212529"/>
                </a:solidFill>
                <a:effectLst/>
                <a:latin typeface="PT Serif" panose="020A0603040505020204" pitchFamily="18" charset="0"/>
              </a:rPr>
              <a:t>Прочь отсюда!</a:t>
            </a:r>
            <a:r>
              <a:rPr lang="ru-RU" sz="1800" b="0" i="0" dirty="0">
                <a:solidFill>
                  <a:srgbClr val="212529"/>
                </a:solidFill>
                <a:effectLst/>
                <a:latin typeface="PT Serif" panose="020A0603040505020204" pitchFamily="18" charset="0"/>
              </a:rPr>
              <a:t> и </a:t>
            </a:r>
            <a:r>
              <a:rPr lang="ru-RU" sz="1800" b="0" i="1" dirty="0">
                <a:solidFill>
                  <a:srgbClr val="212529"/>
                </a:solidFill>
                <a:effectLst/>
                <a:latin typeface="PT Serif" panose="020A0603040505020204" pitchFamily="18" charset="0"/>
              </a:rPr>
              <a:t>Не прочь меня в начальники</a:t>
            </a:r>
            <a:r>
              <a:rPr lang="ru-RU" sz="1800" b="0" i="0" dirty="0">
                <a:solidFill>
                  <a:srgbClr val="212529"/>
                </a:solidFill>
                <a:effectLst/>
                <a:latin typeface="PT Serif" panose="020A0603040505020204" pitchFamily="18" charset="0"/>
              </a:rPr>
              <a:t>). Чтобы избавиться от мешающего слова, надо задать запрос «прочить -«прочь»» (но следует учитывать, что при этом будет также потеряна настоящая форма императива). Количество убираемых форм может быть любым. Например, разбираясь с к глаголом </a:t>
            </a:r>
            <a:r>
              <a:rPr lang="ru-RU" sz="1800" b="0" i="1" dirty="0">
                <a:solidFill>
                  <a:srgbClr val="212529"/>
                </a:solidFill>
                <a:effectLst/>
                <a:latin typeface="PT Serif" panose="020A0603040505020204" pitchFamily="18" charset="0"/>
              </a:rPr>
              <a:t>прочить</a:t>
            </a:r>
            <a:r>
              <a:rPr lang="ru-RU" sz="1800" b="0" i="0" dirty="0">
                <a:solidFill>
                  <a:srgbClr val="212529"/>
                </a:solidFill>
                <a:effectLst/>
                <a:latin typeface="PT Serif" panose="020A0603040505020204" pitchFamily="18" charset="0"/>
              </a:rPr>
              <a:t>, помимо формы </a:t>
            </a:r>
            <a:r>
              <a:rPr lang="ru-RU" sz="1800" b="0" i="1" dirty="0">
                <a:solidFill>
                  <a:srgbClr val="212529"/>
                </a:solidFill>
                <a:effectLst/>
                <a:latin typeface="PT Serif" panose="020A0603040505020204" pitchFamily="18" charset="0"/>
              </a:rPr>
              <a:t>прочь</a:t>
            </a:r>
            <a:r>
              <a:rPr lang="ru-RU" sz="1800" b="0" i="0" dirty="0">
                <a:solidFill>
                  <a:srgbClr val="212529"/>
                </a:solidFill>
                <a:effectLst/>
                <a:latin typeface="PT Serif" panose="020A0603040505020204" pitchFamily="18" charset="0"/>
              </a:rPr>
              <a:t>, придется убрать также форму </a:t>
            </a:r>
            <a:r>
              <a:rPr lang="ru-RU" sz="1800" b="0" i="1" dirty="0">
                <a:solidFill>
                  <a:srgbClr val="212529"/>
                </a:solidFill>
                <a:effectLst/>
                <a:latin typeface="PT Serif" panose="020A0603040505020204" pitchFamily="18" charset="0"/>
              </a:rPr>
              <a:t>прочен</a:t>
            </a:r>
            <a:r>
              <a:rPr lang="ru-RU" sz="1800" b="0" i="0" dirty="0">
                <a:solidFill>
                  <a:srgbClr val="212529"/>
                </a:solidFill>
                <a:effectLst/>
                <a:latin typeface="PT Serif" panose="020A0603040505020204" pitchFamily="18" charset="0"/>
              </a:rPr>
              <a:t>, которая тоже воспринимается анализатором как омонимичная: он считает, что это может быть не только прилагательное, но и краткое причастие от глагола </a:t>
            </a:r>
            <a:r>
              <a:rPr lang="ru-RU" sz="1800" b="0" i="1" dirty="0">
                <a:solidFill>
                  <a:srgbClr val="212529"/>
                </a:solidFill>
                <a:effectLst/>
                <a:latin typeface="PT Serif" panose="020A0603040505020204" pitchFamily="18" charset="0"/>
              </a:rPr>
              <a:t>прочить</a:t>
            </a:r>
            <a:r>
              <a:rPr lang="ru-RU" sz="1800" b="0" i="0" dirty="0">
                <a:solidFill>
                  <a:srgbClr val="212529"/>
                </a:solidFill>
                <a:effectLst/>
                <a:latin typeface="PT Serif" panose="020A0603040505020204" pitchFamily="18" charset="0"/>
              </a:rPr>
              <a:t>: «</a:t>
            </a:r>
            <a:r>
              <a:rPr lang="ru-RU" sz="1800" b="1" i="0" dirty="0">
                <a:solidFill>
                  <a:srgbClr val="212529"/>
                </a:solidFill>
                <a:effectLst/>
                <a:latin typeface="PT Serif" panose="020A0603040505020204" pitchFamily="18" charset="0"/>
              </a:rPr>
              <a:t>прочить -«прочь» -«прочен»</a:t>
            </a:r>
            <a:r>
              <a:rPr lang="ru-RU" sz="1800" b="0" i="0" dirty="0">
                <a:solidFill>
                  <a:srgbClr val="212529"/>
                </a:solidFill>
                <a:effectLst/>
                <a:latin typeface="PT Serif" panose="020A0603040505020204" pitchFamily="18" charset="0"/>
              </a:rPr>
              <a:t>».</a:t>
            </a:r>
            <a:r>
              <a:rPr lang="ru-RU" sz="2400" b="0" i="0" dirty="0">
                <a:solidFill>
                  <a:srgbClr val="212529"/>
                </a:solidFill>
                <a:effectLst/>
                <a:latin typeface="PT Serif" panose="020A0603040505020204" pitchFamily="18" charset="0"/>
              </a:rPr>
              <a:t> </a:t>
            </a:r>
          </a:p>
          <a:p>
            <a:pPr marL="0" indent="0">
              <a:lnSpc>
                <a:spcPct val="100000"/>
              </a:lnSpc>
              <a:buClrTx/>
              <a:buNone/>
            </a:pPr>
            <a:r>
              <a:rPr lang="ru-RU" sz="1800" b="0" i="0" dirty="0">
                <a:solidFill>
                  <a:srgbClr val="212529"/>
                </a:solidFill>
                <a:effectLst/>
                <a:latin typeface="PT Serif" panose="020A0603040505020204" pitchFamily="18" charset="0"/>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250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68E03F-49D4-A7A5-589B-24F9EF9930BC}"/>
              </a:ext>
            </a:extLst>
          </p:cNvPr>
          <p:cNvSpPr>
            <a:spLocks noGrp="1"/>
          </p:cNvSpPr>
          <p:nvPr>
            <p:ph type="title"/>
          </p:nvPr>
        </p:nvSpPr>
        <p:spPr>
          <a:xfrm>
            <a:off x="1346200" y="1097280"/>
            <a:ext cx="9687560" cy="751840"/>
          </a:xfrm>
        </p:spPr>
        <p:txBody>
          <a:bodyPr>
            <a:normAutofit fontScale="90000"/>
          </a:bodyPr>
          <a:lstStyle/>
          <a:p>
            <a:r>
              <a:rPr lang="ru-RU" b="0" i="0" u="none" strike="noStrike" dirty="0">
                <a:solidFill>
                  <a:schemeClr val="accent1">
                    <a:lumMod val="50000"/>
                  </a:schemeClr>
                </a:solidFill>
                <a:effectLst/>
                <a:latin typeface="Open sans condensed"/>
              </a:rPr>
              <a:t>Поиск по сегменту слова (начальному или конечному): оператор зв</a:t>
            </a:r>
            <a:r>
              <a:rPr lang="ru-RU" dirty="0">
                <a:solidFill>
                  <a:schemeClr val="accent1">
                    <a:lumMod val="50000"/>
                  </a:schemeClr>
                </a:solidFill>
                <a:latin typeface="Open sans condensed"/>
              </a:rPr>
              <a:t>ё</a:t>
            </a:r>
            <a:r>
              <a:rPr lang="ru-RU" b="0" i="0" u="none" strike="noStrike" dirty="0">
                <a:solidFill>
                  <a:schemeClr val="accent1">
                    <a:lumMod val="50000"/>
                  </a:schemeClr>
                </a:solidFill>
                <a:effectLst/>
                <a:latin typeface="Open sans condensed"/>
              </a:rPr>
              <a:t>здочка (*)</a:t>
            </a:r>
            <a:br>
              <a:rPr lang="ru-RU" b="0" i="0" dirty="0">
                <a:solidFill>
                  <a:srgbClr val="212529"/>
                </a:solidFill>
                <a:effectLst/>
                <a:latin typeface="Open sans condensed"/>
              </a:rPr>
            </a:br>
            <a:br>
              <a:rPr lang="ru-RU" b="0" i="0" dirty="0">
                <a:solidFill>
                  <a:srgbClr val="212529"/>
                </a:solidFill>
                <a:effectLst/>
                <a:latin typeface="Open sans condensed"/>
              </a:rPr>
            </a:br>
            <a:endParaRPr lang="de-DE" dirty="0"/>
          </a:p>
        </p:txBody>
      </p:sp>
      <p:sp>
        <p:nvSpPr>
          <p:cNvPr id="4" name="Rectangle 1">
            <a:extLst>
              <a:ext uri="{FF2B5EF4-FFF2-40B4-BE49-F238E27FC236}">
                <a16:creationId xmlns:a16="http://schemas.microsoft.com/office/drawing/2014/main" id="{8D3C9004-E7C1-AD50-2D18-DC50194FC909}"/>
              </a:ext>
            </a:extLst>
          </p:cNvPr>
          <p:cNvSpPr>
            <a:spLocks noGrp="1" noChangeArrowheads="1"/>
          </p:cNvSpPr>
          <p:nvPr>
            <p:ph idx="1"/>
          </p:nvPr>
        </p:nvSpPr>
        <p:spPr bwMode="auto">
          <a:xfrm>
            <a:off x="645160" y="2331654"/>
            <a:ext cx="10866120" cy="30975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gn="l">
              <a:buNone/>
            </a:pPr>
            <a:r>
              <a:rPr kumimoji="0" lang="ru-RU" altLang="de-DE" sz="1800" b="0" i="0" u="none" strike="noStrike" cap="none" normalizeH="0" baseline="0" dirty="0">
                <a:ln>
                  <a:noFill/>
                </a:ln>
                <a:solidFill>
                  <a:srgbClr val="212529"/>
                </a:solidFill>
                <a:effectLst/>
                <a:latin typeface="PT Serif" panose="020A0603040505020204" pitchFamily="18" charset="0"/>
              </a:rPr>
              <a:t> </a:t>
            </a:r>
            <a:r>
              <a:rPr lang="ru-RU" sz="1800" b="0" i="0" dirty="0">
                <a:solidFill>
                  <a:srgbClr val="212529"/>
                </a:solidFill>
                <a:effectLst/>
                <a:latin typeface="PT Serif" panose="020A0603040505020204" pitchFamily="18" charset="0"/>
              </a:rPr>
              <a:t>Знак * позволяет искать по начальному или конечному сегменту слова. Запрос для поиска по сегменту слова надо вводить в табличку «лексико-грамматический поиск».</a:t>
            </a:r>
          </a:p>
          <a:p>
            <a:pPr marL="0" indent="0" algn="l">
              <a:buNone/>
            </a:pPr>
            <a:r>
              <a:rPr lang="ru-RU" sz="1800" b="0" i="0" dirty="0">
                <a:solidFill>
                  <a:srgbClr val="212529"/>
                </a:solidFill>
                <a:effectLst/>
                <a:latin typeface="PT Serif" panose="020A0603040505020204" pitchFamily="18" charset="0"/>
              </a:rPr>
              <a:t>Например, по запросу </a:t>
            </a:r>
            <a:r>
              <a:rPr lang="ru-RU" sz="1800" b="1" i="0" dirty="0">
                <a:solidFill>
                  <a:srgbClr val="212529"/>
                </a:solidFill>
                <a:effectLst/>
                <a:latin typeface="PT Serif" panose="020A0603040505020204" pitchFamily="18" charset="0"/>
              </a:rPr>
              <a:t>«</a:t>
            </a:r>
            <a:r>
              <a:rPr lang="ru-RU" sz="2000" b="1" i="0" dirty="0">
                <a:solidFill>
                  <a:srgbClr val="212529"/>
                </a:solidFill>
                <a:effectLst/>
                <a:latin typeface="PT Serif" panose="020A0603040505020204" pitchFamily="18" charset="0"/>
              </a:rPr>
              <a:t>*</a:t>
            </a:r>
            <a:r>
              <a:rPr lang="ru-RU" sz="1800" b="1" i="0" dirty="0" err="1">
                <a:solidFill>
                  <a:srgbClr val="212529"/>
                </a:solidFill>
                <a:effectLst/>
                <a:latin typeface="PT Serif" panose="020A0603040505020204" pitchFamily="18" charset="0"/>
              </a:rPr>
              <a:t>ский</a:t>
            </a:r>
            <a:r>
              <a:rPr lang="ru-RU" sz="1800" b="1" i="0" dirty="0">
                <a:solidFill>
                  <a:srgbClr val="212529"/>
                </a:solidFill>
                <a:effectLst/>
                <a:latin typeface="PT Serif" panose="020A0603040505020204" pitchFamily="18" charset="0"/>
              </a:rPr>
              <a:t>»</a:t>
            </a:r>
            <a:r>
              <a:rPr lang="ru-RU" sz="1800" b="0" i="0" dirty="0">
                <a:solidFill>
                  <a:srgbClr val="212529"/>
                </a:solidFill>
                <a:effectLst/>
                <a:latin typeface="PT Serif" panose="020A0603040505020204" pitchFamily="18" charset="0"/>
              </a:rPr>
              <a:t> будут найдены все варианты слов, начальная форма которых оканчивается на </a:t>
            </a:r>
            <a:r>
              <a:rPr lang="ru-RU" sz="1800" i="1" dirty="0">
                <a:solidFill>
                  <a:srgbClr val="212529"/>
                </a:solidFill>
                <a:latin typeface="PT Serif" panose="020A0603040505020204" pitchFamily="18" charset="0"/>
              </a:rPr>
              <a:t>-</a:t>
            </a:r>
            <a:r>
              <a:rPr lang="ru-RU" sz="1800" b="0" i="1" dirty="0" err="1">
                <a:solidFill>
                  <a:srgbClr val="212529"/>
                </a:solidFill>
                <a:effectLst/>
                <a:latin typeface="PT Serif" panose="020A0603040505020204" pitchFamily="18" charset="0"/>
              </a:rPr>
              <a:t>ский</a:t>
            </a:r>
            <a:r>
              <a:rPr lang="ru-RU" sz="1800" b="0" i="0" dirty="0">
                <a:solidFill>
                  <a:srgbClr val="212529"/>
                </a:solidFill>
                <a:effectLst/>
                <a:latin typeface="PT Serif" panose="020A0603040505020204" pitchFamily="18" charset="0"/>
              </a:rPr>
              <a:t>:  </a:t>
            </a:r>
            <a:r>
              <a:rPr lang="ru-RU" sz="1800" b="0" i="1" dirty="0">
                <a:solidFill>
                  <a:srgbClr val="212529"/>
                </a:solidFill>
                <a:effectLst/>
                <a:latin typeface="PT Serif" panose="020A0603040505020204" pitchFamily="18" charset="0"/>
              </a:rPr>
              <a:t>скандинавская</a:t>
            </a:r>
            <a:r>
              <a:rPr lang="ru-RU" sz="1800" b="0" i="0" dirty="0">
                <a:solidFill>
                  <a:srgbClr val="212529"/>
                </a:solidFill>
                <a:effectLst/>
                <a:latin typeface="PT Serif" panose="020A0603040505020204" pitchFamily="18" charset="0"/>
              </a:rPr>
              <a:t>, </a:t>
            </a:r>
            <a:r>
              <a:rPr lang="ru-RU" sz="1800" b="0" i="1" dirty="0">
                <a:solidFill>
                  <a:srgbClr val="212529"/>
                </a:solidFill>
                <a:effectLst/>
                <a:latin typeface="PT Serif" panose="020A0603040505020204" pitchFamily="18" charset="0"/>
              </a:rPr>
              <a:t>туристское</a:t>
            </a:r>
            <a:r>
              <a:rPr lang="ru-RU" sz="1800" b="0" i="0" dirty="0">
                <a:solidFill>
                  <a:srgbClr val="212529"/>
                </a:solidFill>
                <a:effectLst/>
                <a:latin typeface="PT Serif" panose="020A0603040505020204" pitchFamily="18" charset="0"/>
              </a:rPr>
              <a:t>, </a:t>
            </a:r>
            <a:r>
              <a:rPr lang="ru-RU" sz="1800" b="0" i="1" dirty="0">
                <a:solidFill>
                  <a:srgbClr val="212529"/>
                </a:solidFill>
                <a:effectLst/>
                <a:latin typeface="PT Serif" panose="020A0603040505020204" pitchFamily="18" charset="0"/>
              </a:rPr>
              <a:t>шведский</a:t>
            </a:r>
            <a:r>
              <a:rPr lang="ru-RU" sz="1800" b="0" i="0" dirty="0">
                <a:solidFill>
                  <a:srgbClr val="212529"/>
                </a:solidFill>
                <a:effectLst/>
                <a:latin typeface="PT Serif" panose="020A0603040505020204" pitchFamily="18" charset="0"/>
              </a:rPr>
              <a:t> и др. </a:t>
            </a:r>
          </a:p>
          <a:p>
            <a:pPr marL="0" indent="0" algn="l">
              <a:buNone/>
            </a:pPr>
            <a:r>
              <a:rPr lang="ru-RU" sz="1800" b="0" i="0" dirty="0">
                <a:solidFill>
                  <a:srgbClr val="212529"/>
                </a:solidFill>
                <a:effectLst/>
                <a:latin typeface="PT Serif" panose="020A0603040505020204" pitchFamily="18" charset="0"/>
              </a:rPr>
              <a:t>А по запросу </a:t>
            </a:r>
            <a:r>
              <a:rPr lang="ru-RU" sz="1800" b="1" i="0" dirty="0">
                <a:solidFill>
                  <a:srgbClr val="212529"/>
                </a:solidFill>
                <a:effectLst/>
                <a:latin typeface="PT Serif" panose="020A0603040505020204" pitchFamily="18" charset="0"/>
              </a:rPr>
              <a:t>«»*</a:t>
            </a:r>
            <a:r>
              <a:rPr lang="ru-RU" sz="1800" b="1" i="0" dirty="0" err="1">
                <a:solidFill>
                  <a:srgbClr val="212529"/>
                </a:solidFill>
                <a:effectLst/>
                <a:latin typeface="PT Serif" panose="020A0603040505020204" pitchFamily="18" charset="0"/>
              </a:rPr>
              <a:t>ский</a:t>
            </a:r>
            <a:r>
              <a:rPr lang="ru-RU" sz="1800" b="1" i="0" dirty="0">
                <a:solidFill>
                  <a:srgbClr val="212529"/>
                </a:solidFill>
                <a:effectLst/>
                <a:latin typeface="PT Serif" panose="020A0603040505020204" pitchFamily="18" charset="0"/>
              </a:rPr>
              <a:t>»»</a:t>
            </a:r>
            <a:r>
              <a:rPr lang="ru-RU" sz="1800" b="0" i="0" dirty="0">
                <a:solidFill>
                  <a:srgbClr val="212529"/>
                </a:solidFill>
                <a:effectLst/>
                <a:latin typeface="PT Serif" panose="020A0603040505020204" pitchFamily="18" charset="0"/>
              </a:rPr>
              <a:t> будут найдены все словоформы, заканчивающиеся на </a:t>
            </a:r>
            <a:r>
              <a:rPr lang="ru-RU" sz="1800" i="1" dirty="0">
                <a:solidFill>
                  <a:srgbClr val="212529"/>
                </a:solidFill>
                <a:latin typeface="PT Serif" panose="020A0603040505020204" pitchFamily="18" charset="0"/>
              </a:rPr>
              <a:t>-</a:t>
            </a:r>
            <a:r>
              <a:rPr lang="ru-RU" sz="1800" b="0" i="1" dirty="0" err="1">
                <a:solidFill>
                  <a:srgbClr val="212529"/>
                </a:solidFill>
                <a:effectLst/>
                <a:latin typeface="PT Serif" panose="020A0603040505020204" pitchFamily="18" charset="0"/>
              </a:rPr>
              <a:t>ский</a:t>
            </a:r>
            <a:r>
              <a:rPr lang="ru-RU" sz="1800" b="0" i="0" dirty="0">
                <a:solidFill>
                  <a:srgbClr val="212529"/>
                </a:solidFill>
                <a:effectLst/>
                <a:latin typeface="PT Serif" panose="020A0603040505020204" pitchFamily="18" charset="0"/>
              </a:rPr>
              <a:t>, то есть из перечисленных выше словоформ будет найдена только </a:t>
            </a:r>
            <a:r>
              <a:rPr lang="ru-RU" sz="1800" b="0" i="1" dirty="0">
                <a:solidFill>
                  <a:srgbClr val="212529"/>
                </a:solidFill>
                <a:effectLst/>
                <a:latin typeface="PT Serif" panose="020A0603040505020204" pitchFamily="18" charset="0"/>
              </a:rPr>
              <a:t>шведский</a:t>
            </a:r>
            <a:r>
              <a:rPr lang="ru-RU" sz="1800" b="0" i="0" dirty="0">
                <a:solidFill>
                  <a:srgbClr val="212529"/>
                </a:solidFill>
                <a:effectLst/>
                <a:latin typeface="PT Serif" panose="020A0603040505020204" pitchFamily="18" charset="0"/>
              </a:rPr>
              <a:t>.</a:t>
            </a:r>
          </a:p>
          <a:p>
            <a:pPr marL="0" indent="0" algn="l">
              <a:buNone/>
            </a:pPr>
            <a:r>
              <a:rPr lang="ru-RU" sz="1800" b="0" i="0" dirty="0">
                <a:solidFill>
                  <a:srgbClr val="212529"/>
                </a:solidFill>
                <a:effectLst/>
                <a:latin typeface="PT Serif" panose="020A0603040505020204" pitchFamily="18" charset="0"/>
              </a:rPr>
              <a:t>Возможен поиск по начальному и конечному сегментам, например, по запросу </a:t>
            </a:r>
            <a:r>
              <a:rPr lang="ru-RU" sz="1800" b="1" i="0" dirty="0">
                <a:solidFill>
                  <a:srgbClr val="212529"/>
                </a:solidFill>
                <a:effectLst/>
                <a:latin typeface="PT Serif" panose="020A0603040505020204" pitchFamily="18" charset="0"/>
              </a:rPr>
              <a:t>«»раз*» «*</a:t>
            </a:r>
            <a:r>
              <a:rPr lang="ru-RU" sz="1800" b="1" i="0" dirty="0" err="1">
                <a:solidFill>
                  <a:srgbClr val="212529"/>
                </a:solidFill>
                <a:effectLst/>
                <a:latin typeface="PT Serif" panose="020A0603040505020204" pitchFamily="18" charset="0"/>
              </a:rPr>
              <a:t>ся</a:t>
            </a:r>
            <a:r>
              <a:rPr lang="ru-RU" sz="1800" b="1" i="0" dirty="0">
                <a:solidFill>
                  <a:srgbClr val="212529"/>
                </a:solidFill>
                <a:effectLst/>
                <a:latin typeface="PT Serif" panose="020A0603040505020204" pitchFamily="18" charset="0"/>
              </a:rPr>
              <a:t>»»</a:t>
            </a:r>
            <a:r>
              <a:rPr lang="ru-RU" sz="1800" b="0" i="0" dirty="0">
                <a:solidFill>
                  <a:srgbClr val="212529"/>
                </a:solidFill>
                <a:effectLst/>
                <a:latin typeface="PT Serif" panose="020A0603040505020204" pitchFamily="18" charset="0"/>
              </a:rPr>
              <a:t> найдутся формы </a:t>
            </a:r>
            <a:r>
              <a:rPr lang="ru-RU" sz="1800" b="0" i="1" dirty="0">
                <a:solidFill>
                  <a:srgbClr val="212529"/>
                </a:solidFill>
                <a:effectLst/>
                <a:latin typeface="PT Serif" panose="020A0603040505020204" pitchFamily="18" charset="0"/>
              </a:rPr>
              <a:t>развалился, разболтался, разместился</a:t>
            </a:r>
            <a:r>
              <a:rPr lang="ru-RU" sz="1800" b="0" i="0" dirty="0">
                <a:solidFill>
                  <a:srgbClr val="212529"/>
                </a:solidFill>
                <a:effectLst/>
                <a:latin typeface="PT Serif" panose="020A0603040505020204" pitchFamily="18" charset="0"/>
              </a:rPr>
              <a:t> и др.</a:t>
            </a:r>
          </a:p>
          <a:p>
            <a:pPr marL="0" indent="0" algn="l">
              <a:buNone/>
            </a:pPr>
            <a:r>
              <a:rPr lang="ru-RU" sz="1800" b="0" i="0" dirty="0">
                <a:solidFill>
                  <a:srgbClr val="212529"/>
                </a:solidFill>
                <a:effectLst/>
                <a:latin typeface="PT Serif" panose="020A0603040505020204" pitchFamily="18" charset="0"/>
              </a:rPr>
              <a:t> </a:t>
            </a:r>
          </a:p>
        </p:txBody>
      </p:sp>
    </p:spTree>
    <p:extLst>
      <p:ext uri="{BB962C8B-B14F-4D97-AF65-F5344CB8AC3E}">
        <p14:creationId xmlns:p14="http://schemas.microsoft.com/office/powerpoint/2010/main" val="3297999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68E03F-49D4-A7A5-589B-24F9EF9930BC}"/>
              </a:ext>
            </a:extLst>
          </p:cNvPr>
          <p:cNvSpPr>
            <a:spLocks noGrp="1"/>
          </p:cNvSpPr>
          <p:nvPr>
            <p:ph type="title"/>
          </p:nvPr>
        </p:nvSpPr>
        <p:spPr>
          <a:xfrm>
            <a:off x="1252220" y="579120"/>
            <a:ext cx="9687560" cy="751840"/>
          </a:xfrm>
        </p:spPr>
        <p:txBody>
          <a:bodyPr>
            <a:normAutofit fontScale="90000"/>
          </a:bodyPr>
          <a:lstStyle/>
          <a:p>
            <a:r>
              <a:rPr lang="ru-RU" b="0" i="0" u="none" strike="noStrike" dirty="0">
                <a:solidFill>
                  <a:schemeClr val="accent1">
                    <a:lumMod val="50000"/>
                  </a:schemeClr>
                </a:solidFill>
                <a:effectLst/>
                <a:latin typeface="Open sans condensed"/>
              </a:rPr>
              <a:t>Дополнительные признаки</a:t>
            </a:r>
            <a:br>
              <a:rPr lang="ru-RU" b="0" i="0" dirty="0">
                <a:solidFill>
                  <a:srgbClr val="212529"/>
                </a:solidFill>
                <a:effectLst/>
                <a:latin typeface="Open sans condensed"/>
              </a:rPr>
            </a:br>
            <a:endParaRPr lang="de-DE" dirty="0"/>
          </a:p>
        </p:txBody>
      </p:sp>
      <p:sp>
        <p:nvSpPr>
          <p:cNvPr id="4" name="Rectangle 1">
            <a:extLst>
              <a:ext uri="{FF2B5EF4-FFF2-40B4-BE49-F238E27FC236}">
                <a16:creationId xmlns:a16="http://schemas.microsoft.com/office/drawing/2014/main" id="{8D3C9004-E7C1-AD50-2D18-DC50194FC909}"/>
              </a:ext>
            </a:extLst>
          </p:cNvPr>
          <p:cNvSpPr>
            <a:spLocks noGrp="1" noChangeArrowheads="1"/>
          </p:cNvSpPr>
          <p:nvPr>
            <p:ph idx="1"/>
          </p:nvPr>
        </p:nvSpPr>
        <p:spPr bwMode="auto">
          <a:xfrm>
            <a:off x="457200" y="1020710"/>
            <a:ext cx="11277600" cy="53874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gn="l">
              <a:buNone/>
            </a:pPr>
            <a:r>
              <a:rPr lang="ru-RU" sz="1800" b="0" i="0" dirty="0">
                <a:solidFill>
                  <a:srgbClr val="212529"/>
                </a:solidFill>
                <a:effectLst/>
                <a:latin typeface="PT Serif" panose="020A0603040505020204" pitchFamily="18" charset="0"/>
              </a:rPr>
              <a:t>Опция «Дополнительные признаки» даёт возможность:</a:t>
            </a:r>
          </a:p>
          <a:p>
            <a:pPr marL="0" indent="0" algn="l">
              <a:buNone/>
            </a:pPr>
            <a:r>
              <a:rPr lang="ru-RU" sz="1800" b="0" i="0" dirty="0">
                <a:solidFill>
                  <a:srgbClr val="212529"/>
                </a:solidFill>
                <a:effectLst/>
                <a:latin typeface="PT Serif" panose="020A0603040505020204" pitchFamily="18" charset="0"/>
              </a:rPr>
              <a:t>поиска с учётом повтора предыдущего слова или его характеристик</a:t>
            </a:r>
          </a:p>
          <a:p>
            <a:pPr marL="0" indent="0" algn="l">
              <a:buNone/>
            </a:pPr>
            <a:r>
              <a:rPr lang="ru-RU" sz="1800" b="0" i="0" dirty="0">
                <a:solidFill>
                  <a:srgbClr val="212529"/>
                </a:solidFill>
                <a:effectLst/>
                <a:latin typeface="PT Serif" panose="020A0603040505020204" pitchFamily="18" charset="0"/>
              </a:rPr>
              <a:t>поиска по пунктуационному оформлению</a:t>
            </a:r>
          </a:p>
          <a:p>
            <a:pPr marL="0" indent="0" algn="l">
              <a:buNone/>
            </a:pPr>
            <a:r>
              <a:rPr lang="ru-RU" sz="1800" b="0" i="0" dirty="0">
                <a:solidFill>
                  <a:srgbClr val="212529"/>
                </a:solidFill>
                <a:effectLst/>
                <a:latin typeface="PT Serif" panose="020A0603040505020204" pitchFamily="18" charset="0"/>
              </a:rPr>
              <a:t>поиска по наличию заглавной буквы</a:t>
            </a:r>
          </a:p>
          <a:p>
            <a:pPr marL="0" indent="0" algn="l">
              <a:buNone/>
            </a:pPr>
            <a:r>
              <a:rPr lang="ru-RU" sz="1800" b="0" i="0" dirty="0">
                <a:solidFill>
                  <a:srgbClr val="212529"/>
                </a:solidFill>
                <a:effectLst/>
                <a:latin typeface="PT Serif" panose="020A0603040505020204" pitchFamily="18" charset="0"/>
              </a:rPr>
              <a:t>поиска по местонахождению в начале или конце предложения</a:t>
            </a:r>
          </a:p>
          <a:p>
            <a:pPr marL="0" indent="0" algn="l">
              <a:buNone/>
            </a:pPr>
            <a:r>
              <a:rPr lang="ru-RU" sz="1800" b="0" i="0" dirty="0">
                <a:solidFill>
                  <a:srgbClr val="212529"/>
                </a:solidFill>
                <a:effectLst/>
                <a:latin typeface="PT Serif" panose="020A0603040505020204" pitchFamily="18" charset="0"/>
              </a:rPr>
              <a:t>поиска слов в позиции рифмы (конец строки в рифмованных произведениях) – только в Акцентном и Поэтическом корпусе  </a:t>
            </a:r>
          </a:p>
          <a:p>
            <a:pPr marL="0" indent="0" algn="l">
              <a:buNone/>
            </a:pPr>
            <a:r>
              <a:rPr lang="ru-RU" sz="1800" b="0" i="0" dirty="0">
                <a:solidFill>
                  <a:srgbClr val="212529"/>
                </a:solidFill>
                <a:effectLst/>
                <a:latin typeface="PT Serif" panose="020A0603040505020204" pitchFamily="18" charset="0"/>
              </a:rPr>
              <a:t>поиска слова без ударения – только в Акцентологическом корпусе  </a:t>
            </a:r>
          </a:p>
          <a:p>
            <a:pPr marL="0" indent="0" algn="l">
              <a:buNone/>
            </a:pPr>
            <a:r>
              <a:rPr lang="ru-RU" sz="1800" b="0" i="0" dirty="0">
                <a:solidFill>
                  <a:srgbClr val="212529"/>
                </a:solidFill>
                <a:effectLst/>
                <a:latin typeface="PT Serif" panose="020A0603040505020204" pitchFamily="18" charset="0"/>
              </a:rPr>
              <a:t>поиска искажённых форм – только в Акцентологическом корпусе</a:t>
            </a:r>
            <a:endParaRPr lang="de-DE" sz="1800" b="0" i="0" dirty="0">
              <a:solidFill>
                <a:srgbClr val="212529"/>
              </a:solidFill>
              <a:effectLst/>
              <a:latin typeface="PT Serif" panose="020A0603040505020204" pitchFamily="18" charset="0"/>
            </a:endParaRPr>
          </a:p>
          <a:p>
            <a:pPr marL="0" indent="0" algn="l">
              <a:buNone/>
            </a:pPr>
            <a:r>
              <a:rPr lang="ru-RU" sz="1800" b="0" i="0" dirty="0">
                <a:solidFill>
                  <a:srgbClr val="212529"/>
                </a:solidFill>
                <a:effectLst/>
                <a:latin typeface="PT Serif" panose="020A0603040505020204" pitchFamily="18" charset="0"/>
              </a:rPr>
              <a:t>поиска повторяющихся слов или словоформ</a:t>
            </a:r>
          </a:p>
          <a:p>
            <a:pPr marL="0" indent="0" algn="l">
              <a:buNone/>
            </a:pPr>
            <a:r>
              <a:rPr lang="ru-RU" sz="1800" b="0" i="0" dirty="0">
                <a:solidFill>
                  <a:srgbClr val="212529"/>
                </a:solidFill>
                <a:effectLst/>
                <a:latin typeface="PT Serif" panose="020A0603040505020204" pitchFamily="18" charset="0"/>
              </a:rPr>
              <a:t>  </a:t>
            </a:r>
          </a:p>
          <a:p>
            <a:pPr marL="0" indent="0" algn="l">
              <a:buNone/>
            </a:pPr>
            <a:r>
              <a:rPr lang="ru-RU" sz="1800" b="0" i="0" dirty="0">
                <a:solidFill>
                  <a:srgbClr val="212529"/>
                </a:solidFill>
                <a:effectLst/>
                <a:latin typeface="PT Serif" panose="020A0603040505020204" pitchFamily="18" charset="0"/>
              </a:rPr>
              <a:t>Поиск по типу оборота – это поиск </a:t>
            </a:r>
            <a:r>
              <a:rPr lang="ru-RU" sz="1800" b="0" i="0" dirty="0" err="1">
                <a:solidFill>
                  <a:srgbClr val="212529"/>
                </a:solidFill>
                <a:effectLst/>
                <a:latin typeface="PT Serif" panose="020A0603040505020204" pitchFamily="18" charset="0"/>
              </a:rPr>
              <a:t>неоднословных</a:t>
            </a:r>
            <a:r>
              <a:rPr lang="ru-RU" sz="1800" b="0" i="0" dirty="0">
                <a:solidFill>
                  <a:srgbClr val="212529"/>
                </a:solidFill>
                <a:effectLst/>
                <a:latin typeface="PT Serif" panose="020A0603040505020204" pitchFamily="18" charset="0"/>
              </a:rPr>
              <a:t> сочетаний на основе Словаря оборотов. Таким образом можно найти примеры на все обороты данного типа, например, при запросе </a:t>
            </a:r>
            <a:r>
              <a:rPr lang="ru-RU" sz="1800" b="1" i="0" dirty="0">
                <a:solidFill>
                  <a:srgbClr val="212529"/>
                </a:solidFill>
                <a:effectLst/>
                <a:latin typeface="PT Serif" panose="020A0603040505020204" pitchFamily="18" charset="0"/>
              </a:rPr>
              <a:t>«</a:t>
            </a:r>
            <a:r>
              <a:rPr lang="ru-RU" sz="1800" b="1" i="0" dirty="0" err="1">
                <a:solidFill>
                  <a:srgbClr val="212529"/>
                </a:solidFill>
                <a:effectLst/>
                <a:latin typeface="PT Serif" panose="020A0603040505020204" pitchFamily="18" charset="0"/>
              </a:rPr>
              <a:t>mw:place</a:t>
            </a:r>
            <a:r>
              <a:rPr lang="ru-RU" sz="1800" b="1" i="0" dirty="0">
                <a:solidFill>
                  <a:srgbClr val="212529"/>
                </a:solidFill>
                <a:effectLst/>
                <a:latin typeface="PT Serif" panose="020A0603040505020204" pitchFamily="18" charset="0"/>
              </a:rPr>
              <a:t>»</a:t>
            </a:r>
            <a:r>
              <a:rPr lang="ru-RU" sz="1800" b="0" i="0" dirty="0">
                <a:solidFill>
                  <a:srgbClr val="212529"/>
                </a:solidFill>
                <a:effectLst/>
                <a:latin typeface="PT Serif" panose="020A0603040505020204" pitchFamily="18" charset="0"/>
              </a:rPr>
              <a:t> – «обороты со значением “место”» будут найдены примеры с такими оборотами, как </a:t>
            </a:r>
            <a:r>
              <a:rPr lang="ru-RU" sz="1800" b="0" i="1" dirty="0">
                <a:solidFill>
                  <a:srgbClr val="212529"/>
                </a:solidFill>
                <a:effectLst/>
                <a:latin typeface="PT Serif" panose="020A0603040505020204" pitchFamily="18" charset="0"/>
              </a:rPr>
              <a:t>под ногами, у ног, к ногам, у стен, в стенах</a:t>
            </a:r>
            <a:r>
              <a:rPr lang="ru-RU" sz="1800" b="0" i="0" dirty="0">
                <a:solidFill>
                  <a:srgbClr val="212529"/>
                </a:solidFill>
                <a:effectLst/>
                <a:latin typeface="PT Serif" panose="020A0603040505020204" pitchFamily="18" charset="0"/>
              </a:rPr>
              <a:t>, в том числе с прилагательными в середине оборота </a:t>
            </a:r>
            <a:r>
              <a:rPr lang="ru-RU" sz="1800" b="0" i="1" dirty="0">
                <a:solidFill>
                  <a:srgbClr val="212529"/>
                </a:solidFill>
                <a:effectLst/>
                <a:latin typeface="PT Serif" panose="020A0603040505020204" pitchFamily="18" charset="0"/>
              </a:rPr>
              <a:t>у родных стен</a:t>
            </a:r>
            <a:r>
              <a:rPr lang="ru-RU" sz="1800" b="0" i="0" dirty="0">
                <a:solidFill>
                  <a:srgbClr val="212529"/>
                </a:solidFill>
                <a:effectLst/>
                <a:latin typeface="PT Serif" panose="020A0603040505020204" pitchFamily="18" charset="0"/>
              </a:rPr>
              <a:t>. </a:t>
            </a:r>
            <a:r>
              <a:rPr lang="de-DE" sz="1800" b="0" i="0" dirty="0">
                <a:solidFill>
                  <a:srgbClr val="212529"/>
                </a:solidFill>
                <a:effectLst/>
                <a:latin typeface="PT Serif" panose="020A0603040505020204" pitchFamily="18" charset="0"/>
              </a:rPr>
              <a:t> </a:t>
            </a:r>
            <a:endParaRPr lang="ru-RU" sz="1800" b="0" i="0" dirty="0">
              <a:solidFill>
                <a:srgbClr val="212529"/>
              </a:solidFill>
              <a:effectLst/>
              <a:latin typeface="PT Serif" panose="020A0603040505020204" pitchFamily="18" charset="0"/>
            </a:endParaRPr>
          </a:p>
          <a:p>
            <a:pPr marL="0" indent="0" algn="l">
              <a:buNone/>
            </a:pPr>
            <a:r>
              <a:rPr lang="ru-RU" sz="1800" b="0" i="0" dirty="0">
                <a:solidFill>
                  <a:srgbClr val="212529"/>
                </a:solidFill>
                <a:effectLst/>
                <a:latin typeface="PT Serif" panose="020A0603040505020204" pitchFamily="18" charset="0"/>
              </a:rPr>
              <a:t> </a:t>
            </a:r>
          </a:p>
        </p:txBody>
      </p:sp>
    </p:spTree>
    <p:extLst>
      <p:ext uri="{BB962C8B-B14F-4D97-AF65-F5344CB8AC3E}">
        <p14:creationId xmlns:p14="http://schemas.microsoft.com/office/powerpoint/2010/main" val="649526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5BA797-91F8-E743-13D4-1F088D69325F}"/>
              </a:ext>
            </a:extLst>
          </p:cNvPr>
          <p:cNvSpPr>
            <a:spLocks noGrp="1"/>
          </p:cNvSpPr>
          <p:nvPr>
            <p:ph type="title"/>
          </p:nvPr>
        </p:nvSpPr>
        <p:spPr/>
        <p:txBody>
          <a:bodyPr/>
          <a:lstStyle/>
          <a:p>
            <a:r>
              <a:rPr lang="ru-RU" dirty="0"/>
              <a:t>Пример: </a:t>
            </a:r>
            <a:r>
              <a:rPr lang="ru-RU" i="1" dirty="0"/>
              <a:t>за такое убить мало</a:t>
            </a:r>
            <a:endParaRPr lang="de-DE" i="1" dirty="0"/>
          </a:p>
        </p:txBody>
      </p:sp>
      <p:sp>
        <p:nvSpPr>
          <p:cNvPr id="3" name="Inhaltsplatzhalter 2">
            <a:extLst>
              <a:ext uri="{FF2B5EF4-FFF2-40B4-BE49-F238E27FC236}">
                <a16:creationId xmlns:a16="http://schemas.microsoft.com/office/drawing/2014/main" id="{FB081AB4-40FF-E871-9C9A-50D07709979C}"/>
              </a:ext>
            </a:extLst>
          </p:cNvPr>
          <p:cNvSpPr>
            <a:spLocks noGrp="1"/>
          </p:cNvSpPr>
          <p:nvPr>
            <p:ph idx="1"/>
          </p:nvPr>
        </p:nvSpPr>
        <p:spPr>
          <a:xfrm>
            <a:off x="1066800" y="1680540"/>
            <a:ext cx="10058400" cy="4534865"/>
          </a:xfrm>
        </p:spPr>
        <p:txBody>
          <a:bodyPr>
            <a:normAutofit/>
          </a:bodyPr>
          <a:lstStyle/>
          <a:p>
            <a:r>
              <a:rPr lang="ru-RU" sz="2400" b="1" dirty="0">
                <a:solidFill>
                  <a:schemeClr val="accent1">
                    <a:lumMod val="50000"/>
                  </a:schemeClr>
                </a:solidFill>
              </a:rPr>
              <a:t>Какие ещё инфинитивы возможны?</a:t>
            </a:r>
          </a:p>
          <a:p>
            <a:r>
              <a:rPr lang="ru-RU" sz="2400" b="1" dirty="0">
                <a:solidFill>
                  <a:schemeClr val="accent1">
                    <a:lumMod val="50000"/>
                  </a:schemeClr>
                </a:solidFill>
              </a:rPr>
              <a:t>Поиск:  </a:t>
            </a:r>
          </a:p>
          <a:p>
            <a:r>
              <a:rPr lang="ru-RU" sz="2400" b="1" dirty="0">
                <a:solidFill>
                  <a:schemeClr val="accent1">
                    <a:lumMod val="50000"/>
                  </a:schemeClr>
                </a:solidFill>
              </a:rPr>
              <a:t>1) </a:t>
            </a:r>
            <a:r>
              <a:rPr lang="ru-RU" sz="2400" b="1" i="1" dirty="0">
                <a:solidFill>
                  <a:schemeClr val="accent1">
                    <a:lumMod val="50000"/>
                  </a:schemeClr>
                </a:solidFill>
              </a:rPr>
              <a:t>мало </a:t>
            </a:r>
            <a:r>
              <a:rPr lang="ru-RU" sz="2400" b="1" dirty="0">
                <a:solidFill>
                  <a:schemeClr val="accent1">
                    <a:lumMod val="50000"/>
                  </a:schemeClr>
                </a:solidFill>
              </a:rPr>
              <a:t>без кавычек </a:t>
            </a:r>
            <a:r>
              <a:rPr lang="de-DE" sz="2400" b="1" dirty="0">
                <a:solidFill>
                  <a:schemeClr val="accent1">
                    <a:lumMod val="50000"/>
                  </a:schemeClr>
                </a:solidFill>
              </a:rPr>
              <a:t>+ </a:t>
            </a:r>
            <a:r>
              <a:rPr lang="ru-RU" sz="2400" b="1" dirty="0">
                <a:solidFill>
                  <a:schemeClr val="accent1">
                    <a:lumMod val="50000"/>
                  </a:schemeClr>
                </a:solidFill>
              </a:rPr>
              <a:t>Инфинитив</a:t>
            </a:r>
          </a:p>
          <a:p>
            <a:r>
              <a:rPr lang="ru-RU" sz="2400" b="1" dirty="0">
                <a:solidFill>
                  <a:schemeClr val="accent1">
                    <a:lumMod val="50000"/>
                  </a:schemeClr>
                </a:solidFill>
              </a:rPr>
              <a:t>2) «</a:t>
            </a:r>
            <a:r>
              <a:rPr lang="ru-RU" sz="2400" b="1" i="1" dirty="0">
                <a:solidFill>
                  <a:schemeClr val="accent1">
                    <a:lumMod val="50000"/>
                  </a:schemeClr>
                </a:solidFill>
              </a:rPr>
              <a:t>мало» </a:t>
            </a:r>
            <a:r>
              <a:rPr lang="ru-RU" sz="2400" b="1" dirty="0">
                <a:solidFill>
                  <a:schemeClr val="accent1">
                    <a:lumMod val="50000"/>
                  </a:schemeClr>
                </a:solidFill>
              </a:rPr>
              <a:t>в кавычках </a:t>
            </a:r>
            <a:r>
              <a:rPr lang="de-DE" sz="2400" b="1" dirty="0">
                <a:solidFill>
                  <a:schemeClr val="accent1">
                    <a:lumMod val="50000"/>
                  </a:schemeClr>
                </a:solidFill>
              </a:rPr>
              <a:t>+ </a:t>
            </a:r>
            <a:r>
              <a:rPr lang="ru-RU" sz="2400" b="1" dirty="0">
                <a:solidFill>
                  <a:schemeClr val="accent1">
                    <a:lumMod val="50000"/>
                  </a:schemeClr>
                </a:solidFill>
              </a:rPr>
              <a:t>Инфинитив</a:t>
            </a:r>
          </a:p>
          <a:p>
            <a:r>
              <a:rPr lang="ru-RU" sz="2400" b="1" dirty="0">
                <a:solidFill>
                  <a:schemeClr val="accent1">
                    <a:lumMod val="50000"/>
                  </a:schemeClr>
                </a:solidFill>
              </a:rPr>
              <a:t>3) «</a:t>
            </a:r>
            <a:r>
              <a:rPr lang="ru-RU" sz="2400" b="1" i="1" dirty="0">
                <a:solidFill>
                  <a:schemeClr val="accent1">
                    <a:lumMod val="50000"/>
                  </a:schemeClr>
                </a:solidFill>
              </a:rPr>
              <a:t>мало</a:t>
            </a:r>
            <a:r>
              <a:rPr lang="ru-RU" sz="2400" b="1" dirty="0">
                <a:solidFill>
                  <a:schemeClr val="accent1">
                    <a:lumMod val="50000"/>
                  </a:schemeClr>
                </a:solidFill>
              </a:rPr>
              <a:t>» в кавычках </a:t>
            </a:r>
            <a:r>
              <a:rPr lang="de-DE" sz="2400" b="1" dirty="0">
                <a:solidFill>
                  <a:schemeClr val="accent1">
                    <a:lumMod val="50000"/>
                  </a:schemeClr>
                </a:solidFill>
              </a:rPr>
              <a:t>+ </a:t>
            </a:r>
            <a:r>
              <a:rPr lang="ru-RU" sz="2400" b="1" dirty="0">
                <a:solidFill>
                  <a:schemeClr val="accent1">
                    <a:lumMod val="50000"/>
                  </a:schemeClr>
                </a:solidFill>
              </a:rPr>
              <a:t> </a:t>
            </a:r>
            <a:r>
              <a:rPr lang="de-DE" sz="2400" b="1" dirty="0">
                <a:solidFill>
                  <a:schemeClr val="accent1">
                    <a:lumMod val="50000"/>
                  </a:schemeClr>
                </a:solidFill>
              </a:rPr>
              <a:t>-</a:t>
            </a:r>
            <a:r>
              <a:rPr lang="de-DE" sz="2400" b="1" dirty="0" err="1">
                <a:solidFill>
                  <a:schemeClr val="accent1">
                    <a:lumMod val="50000"/>
                  </a:schemeClr>
                </a:solidFill>
              </a:rPr>
              <a:t>bmark</a:t>
            </a:r>
            <a:endParaRPr lang="de-DE" sz="2400" b="1" dirty="0">
              <a:solidFill>
                <a:schemeClr val="accent1">
                  <a:lumMod val="50000"/>
                </a:schemeClr>
              </a:solidFill>
            </a:endParaRPr>
          </a:p>
          <a:p>
            <a:r>
              <a:rPr lang="de-DE" sz="2400" b="1" dirty="0">
                <a:solidFill>
                  <a:schemeClr val="accent1">
                    <a:lumMod val="50000"/>
                  </a:schemeClr>
                </a:solidFill>
              </a:rPr>
              <a:t>4) </a:t>
            </a:r>
            <a:r>
              <a:rPr lang="ru-RU" sz="2400" b="1" dirty="0">
                <a:solidFill>
                  <a:schemeClr val="accent1">
                    <a:lumMod val="50000"/>
                  </a:schemeClr>
                </a:solidFill>
              </a:rPr>
              <a:t>«</a:t>
            </a:r>
            <a:r>
              <a:rPr lang="ru-RU" sz="2400" b="1" i="1" dirty="0">
                <a:solidFill>
                  <a:schemeClr val="accent1">
                    <a:lumMod val="50000"/>
                  </a:schemeClr>
                </a:solidFill>
              </a:rPr>
              <a:t>мало</a:t>
            </a:r>
            <a:r>
              <a:rPr lang="ru-RU" sz="2400" b="1" dirty="0">
                <a:solidFill>
                  <a:schemeClr val="accent1">
                    <a:lumMod val="50000"/>
                  </a:schemeClr>
                </a:solidFill>
              </a:rPr>
              <a:t>» в кавычках </a:t>
            </a:r>
            <a:r>
              <a:rPr lang="de-DE" sz="2400" b="1" dirty="0">
                <a:solidFill>
                  <a:schemeClr val="accent1">
                    <a:lumMod val="50000"/>
                  </a:schemeClr>
                </a:solidFill>
              </a:rPr>
              <a:t>+ </a:t>
            </a:r>
            <a:r>
              <a:rPr lang="ru-RU" sz="2400" b="1" dirty="0">
                <a:solidFill>
                  <a:schemeClr val="accent1">
                    <a:lumMod val="50000"/>
                  </a:schemeClr>
                </a:solidFill>
              </a:rPr>
              <a:t> </a:t>
            </a:r>
            <a:r>
              <a:rPr lang="de-DE" sz="2400" b="1" dirty="0">
                <a:solidFill>
                  <a:schemeClr val="accent1">
                    <a:lumMod val="50000"/>
                  </a:schemeClr>
                </a:solidFill>
              </a:rPr>
              <a:t>-</a:t>
            </a:r>
            <a:r>
              <a:rPr lang="ru-RU" sz="2400" b="1" dirty="0">
                <a:solidFill>
                  <a:schemeClr val="accent1">
                    <a:lumMod val="50000"/>
                  </a:schemeClr>
                </a:solidFill>
              </a:rPr>
              <a:t>а</a:t>
            </a:r>
            <a:r>
              <a:rPr lang="de-DE" sz="2400" b="1" dirty="0" err="1">
                <a:solidFill>
                  <a:schemeClr val="accent1">
                    <a:lumMod val="50000"/>
                  </a:schemeClr>
                </a:solidFill>
              </a:rPr>
              <a:t>mark</a:t>
            </a:r>
            <a:endParaRPr lang="ru-RU" sz="2400" b="1" dirty="0">
              <a:solidFill>
                <a:schemeClr val="accent1">
                  <a:lumMod val="50000"/>
                </a:schemeClr>
              </a:solidFill>
            </a:endParaRPr>
          </a:p>
          <a:p>
            <a:r>
              <a:rPr lang="ru-RU" sz="2400" b="1" dirty="0">
                <a:solidFill>
                  <a:schemeClr val="accent1">
                    <a:lumMod val="50000"/>
                  </a:schemeClr>
                </a:solidFill>
              </a:rPr>
              <a:t>5) «</a:t>
            </a:r>
            <a:r>
              <a:rPr lang="ru-RU" sz="2400" b="1" i="1" dirty="0">
                <a:solidFill>
                  <a:schemeClr val="accent1">
                    <a:lumMod val="50000"/>
                  </a:schemeClr>
                </a:solidFill>
              </a:rPr>
              <a:t>мало</a:t>
            </a:r>
            <a:r>
              <a:rPr lang="ru-RU" sz="2400" b="1" dirty="0">
                <a:solidFill>
                  <a:schemeClr val="accent1">
                    <a:lumMod val="50000"/>
                  </a:schemeClr>
                </a:solidFill>
              </a:rPr>
              <a:t>» в кавычках </a:t>
            </a:r>
            <a:r>
              <a:rPr lang="de-DE" sz="2400" b="1" dirty="0">
                <a:solidFill>
                  <a:schemeClr val="accent1">
                    <a:lumMod val="50000"/>
                  </a:schemeClr>
                </a:solidFill>
              </a:rPr>
              <a:t>+ -</a:t>
            </a:r>
            <a:r>
              <a:rPr lang="de-DE" sz="2400" b="1" dirty="0" err="1">
                <a:solidFill>
                  <a:schemeClr val="accent1">
                    <a:lumMod val="50000"/>
                  </a:schemeClr>
                </a:solidFill>
              </a:rPr>
              <a:t>bmark</a:t>
            </a:r>
            <a:r>
              <a:rPr lang="de-DE" sz="2400" b="1" dirty="0">
                <a:solidFill>
                  <a:schemeClr val="accent1">
                    <a:lumMod val="50000"/>
                  </a:schemeClr>
                </a:solidFill>
              </a:rPr>
              <a:t> &amp; -</a:t>
            </a:r>
            <a:r>
              <a:rPr lang="ru-RU" sz="2400" b="1" dirty="0">
                <a:solidFill>
                  <a:schemeClr val="accent1">
                    <a:lumMod val="50000"/>
                  </a:schemeClr>
                </a:solidFill>
              </a:rPr>
              <a:t>а</a:t>
            </a:r>
            <a:r>
              <a:rPr lang="de-DE" sz="2400" b="1" dirty="0" err="1">
                <a:solidFill>
                  <a:schemeClr val="accent1">
                    <a:lumMod val="50000"/>
                  </a:schemeClr>
                </a:solidFill>
              </a:rPr>
              <a:t>mark</a:t>
            </a:r>
            <a:endParaRPr lang="ru-RU" sz="2400" b="1" dirty="0">
              <a:solidFill>
                <a:schemeClr val="accent1">
                  <a:lumMod val="50000"/>
                </a:schemeClr>
              </a:solidFill>
            </a:endParaRPr>
          </a:p>
          <a:p>
            <a:r>
              <a:rPr lang="ru-RU" sz="2400" b="1" dirty="0">
                <a:solidFill>
                  <a:schemeClr val="accent1">
                    <a:lumMod val="50000"/>
                  </a:schemeClr>
                </a:solidFill>
              </a:rPr>
              <a:t>6) «</a:t>
            </a:r>
            <a:r>
              <a:rPr lang="ru-RU" sz="2400" b="1" i="1" dirty="0">
                <a:solidFill>
                  <a:schemeClr val="accent1">
                    <a:lumMod val="50000"/>
                  </a:schemeClr>
                </a:solidFill>
              </a:rPr>
              <a:t>мало</a:t>
            </a:r>
            <a:r>
              <a:rPr lang="ru-RU" sz="2400" b="1" dirty="0">
                <a:solidFill>
                  <a:schemeClr val="accent1">
                    <a:lumMod val="50000"/>
                  </a:schemeClr>
                </a:solidFill>
              </a:rPr>
              <a:t>» в кавычках </a:t>
            </a:r>
            <a:r>
              <a:rPr lang="de-DE" sz="2400" b="1" dirty="0">
                <a:solidFill>
                  <a:schemeClr val="accent1">
                    <a:lumMod val="50000"/>
                  </a:schemeClr>
                </a:solidFill>
              </a:rPr>
              <a:t>+ -</a:t>
            </a:r>
            <a:r>
              <a:rPr lang="de-DE" sz="2400" b="1" dirty="0" err="1">
                <a:solidFill>
                  <a:schemeClr val="accent1">
                    <a:lumMod val="50000"/>
                  </a:schemeClr>
                </a:solidFill>
              </a:rPr>
              <a:t>bcomma</a:t>
            </a:r>
            <a:r>
              <a:rPr lang="de-DE" sz="2400" b="1" dirty="0">
                <a:solidFill>
                  <a:schemeClr val="accent1">
                    <a:lumMod val="50000"/>
                  </a:schemeClr>
                </a:solidFill>
              </a:rPr>
              <a:t> &amp; -</a:t>
            </a:r>
            <a:r>
              <a:rPr lang="de-DE" sz="2400" b="1" dirty="0" err="1">
                <a:solidFill>
                  <a:schemeClr val="accent1">
                    <a:lumMod val="50000"/>
                  </a:schemeClr>
                </a:solidFill>
              </a:rPr>
              <a:t>acomma</a:t>
            </a:r>
            <a:endParaRPr lang="ru-RU" sz="2400" b="1" dirty="0">
              <a:solidFill>
                <a:schemeClr val="accent1">
                  <a:lumMod val="50000"/>
                </a:schemeClr>
              </a:solidFill>
            </a:endParaRPr>
          </a:p>
          <a:p>
            <a:endParaRPr lang="ru-RU" sz="1800" dirty="0"/>
          </a:p>
          <a:p>
            <a:pPr marL="0" indent="0">
              <a:buNone/>
            </a:pPr>
            <a:endParaRPr lang="de-DE" sz="1800" dirty="0"/>
          </a:p>
        </p:txBody>
      </p:sp>
      <p:pic>
        <p:nvPicPr>
          <p:cNvPr id="3073" name="Picture 1" descr="[?]">
            <a:extLst>
              <a:ext uri="{FF2B5EF4-FFF2-40B4-BE49-F238E27FC236}">
                <a16:creationId xmlns:a16="http://schemas.microsoft.com/office/drawing/2014/main" id="{B182FE46-0180-D417-1CD8-CF5D916C6D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Virtual keyboard">
            <a:extLst>
              <a:ext uri="{FF2B5EF4-FFF2-40B4-BE49-F238E27FC236}">
                <a16:creationId xmlns:a16="http://schemas.microsoft.com/office/drawing/2014/main" id="{C79D8867-8C3E-9BAC-A19F-EF1D10BBF7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00050" cy="2000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DefaultOcx">
            <a:extLst>
              <a:ext uri="{FF2B5EF4-FFF2-40B4-BE49-F238E27FC236}">
                <a16:creationId xmlns:a16="http://schemas.microsoft.com/office/drawing/2014/main" id="{22035340-5B50-4298-DBA7-EF5F59BE870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descr="[?]">
            <a:extLst>
              <a:ext uri="{FF2B5EF4-FFF2-40B4-BE49-F238E27FC236}">
                <a16:creationId xmlns:a16="http://schemas.microsoft.com/office/drawing/2014/main" id="{CFB0EFA5-4E48-68CF-3A80-104593C7B9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3077" name="HTMLText1">
            <a:extLst>
              <a:ext uri="{FF2B5EF4-FFF2-40B4-BE49-F238E27FC236}">
                <a16:creationId xmlns:a16="http://schemas.microsoft.com/office/drawing/2014/main" id="{E3CF6367-0159-C3B9-1A2C-D88E94780A66}"/>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descr="[?]">
            <a:extLst>
              <a:ext uri="{FF2B5EF4-FFF2-40B4-BE49-F238E27FC236}">
                <a16:creationId xmlns:a16="http://schemas.microsoft.com/office/drawing/2014/main" id="{A54450AF-84E6-38E0-B0FE-4DA264679E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3079" name="HTMLText2">
            <a:extLst>
              <a:ext uri="{FF2B5EF4-FFF2-40B4-BE49-F238E27FC236}">
                <a16:creationId xmlns:a16="http://schemas.microsoft.com/office/drawing/2014/main" id="{C6241623-4FC4-6CBC-5EA9-5191BB521125}"/>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descr="[?]">
            <a:extLst>
              <a:ext uri="{FF2B5EF4-FFF2-40B4-BE49-F238E27FC236}">
                <a16:creationId xmlns:a16="http://schemas.microsoft.com/office/drawing/2014/main" id="{03252856-D080-1E7D-6CC9-7BF586114C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3081" name="HTMLText3">
            <a:extLst>
              <a:ext uri="{FF2B5EF4-FFF2-40B4-BE49-F238E27FC236}">
                <a16:creationId xmlns:a16="http://schemas.microsoft.com/office/drawing/2014/main" id="{72E97E01-F188-DA7C-B095-28DC8F8FF16C}"/>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10" descr="[?]">
            <a:extLst>
              <a:ext uri="{FF2B5EF4-FFF2-40B4-BE49-F238E27FC236}">
                <a16:creationId xmlns:a16="http://schemas.microsoft.com/office/drawing/2014/main" id="{7A5985BF-3DD6-6191-EE9E-AFFA4433E1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3083" name="HTMLText4">
            <a:extLst>
              <a:ext uri="{FF2B5EF4-FFF2-40B4-BE49-F238E27FC236}">
                <a16:creationId xmlns:a16="http://schemas.microsoft.com/office/drawing/2014/main" id="{AB9A8CA2-8A05-D5C7-E952-AEF170A2CAD8}"/>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147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64E5CC-CF90-A2FF-47B9-17210E14C7E5}"/>
              </a:ext>
            </a:extLst>
          </p:cNvPr>
          <p:cNvSpPr>
            <a:spLocks noGrp="1"/>
          </p:cNvSpPr>
          <p:nvPr>
            <p:ph type="title"/>
          </p:nvPr>
        </p:nvSpPr>
        <p:spPr/>
        <p:txBody>
          <a:bodyPr/>
          <a:lstStyle/>
          <a:p>
            <a:r>
              <a:rPr lang="ru-RU" b="0" i="0" dirty="0">
                <a:solidFill>
                  <a:srgbClr val="212529"/>
                </a:solidFill>
                <a:effectLst/>
                <a:latin typeface="Open sans condensed"/>
              </a:rPr>
              <a:t>Работа с найденными примерами</a:t>
            </a:r>
            <a:br>
              <a:rPr lang="ru-RU" b="0" i="0" dirty="0">
                <a:solidFill>
                  <a:srgbClr val="212529"/>
                </a:solidFill>
                <a:effectLst/>
                <a:latin typeface="Open sans condensed"/>
              </a:rPr>
            </a:br>
            <a:endParaRPr lang="de-DE" dirty="0"/>
          </a:p>
        </p:txBody>
      </p:sp>
      <p:sp>
        <p:nvSpPr>
          <p:cNvPr id="3" name="Inhaltsplatzhalter 2">
            <a:extLst>
              <a:ext uri="{FF2B5EF4-FFF2-40B4-BE49-F238E27FC236}">
                <a16:creationId xmlns:a16="http://schemas.microsoft.com/office/drawing/2014/main" id="{21C8BBA1-CF6D-D4D6-9046-BCF0C43A6D2E}"/>
              </a:ext>
            </a:extLst>
          </p:cNvPr>
          <p:cNvSpPr>
            <a:spLocks noGrp="1"/>
          </p:cNvSpPr>
          <p:nvPr>
            <p:ph idx="1"/>
          </p:nvPr>
        </p:nvSpPr>
        <p:spPr>
          <a:xfrm>
            <a:off x="1066800" y="2103120"/>
            <a:ext cx="10058400" cy="2245360"/>
          </a:xfrm>
        </p:spPr>
        <p:txBody>
          <a:bodyPr>
            <a:normAutofit/>
          </a:bodyPr>
          <a:lstStyle/>
          <a:p>
            <a:r>
              <a:rPr lang="de-DE" sz="2400" b="1" dirty="0">
                <a:solidFill>
                  <a:srgbClr val="0070C0"/>
                </a:solidFill>
                <a:highlight>
                  <a:srgbClr val="00FF00"/>
                </a:highlight>
                <a:hlinkClick r:id="rId2">
                  <a:extLst>
                    <a:ext uri="{A12FA001-AC4F-418D-AE19-62706E023703}">
                      <ahyp:hlinkClr xmlns:ahyp="http://schemas.microsoft.com/office/drawing/2018/hyperlinkcolor" val="tx"/>
                    </a:ext>
                  </a:extLst>
                </a:hlinkClick>
              </a:rPr>
              <a:t>https://studiorum.ruscorpora.ru/manual/examples/</a:t>
            </a:r>
            <a:endParaRPr lang="de-DE" sz="2400" b="1" dirty="0">
              <a:solidFill>
                <a:srgbClr val="0070C0"/>
              </a:solidFill>
              <a:highlight>
                <a:srgbClr val="00FF00"/>
              </a:highlight>
            </a:endParaRPr>
          </a:p>
        </p:txBody>
      </p:sp>
    </p:spTree>
    <p:extLst>
      <p:ext uri="{BB962C8B-B14F-4D97-AF65-F5344CB8AC3E}">
        <p14:creationId xmlns:p14="http://schemas.microsoft.com/office/powerpoint/2010/main" val="1155018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6ACA32-FB20-4E6F-6838-ECA2588BF687}"/>
              </a:ext>
            </a:extLst>
          </p:cNvPr>
          <p:cNvSpPr>
            <a:spLocks noGrp="1"/>
          </p:cNvSpPr>
          <p:nvPr>
            <p:ph type="title"/>
          </p:nvPr>
        </p:nvSpPr>
        <p:spPr>
          <a:xfrm>
            <a:off x="741680" y="406400"/>
            <a:ext cx="10058400" cy="1109954"/>
          </a:xfrm>
        </p:spPr>
        <p:txBody>
          <a:bodyPr/>
          <a:lstStyle/>
          <a:p>
            <a:r>
              <a:rPr lang="ru-RU" dirty="0"/>
              <a:t>К</a:t>
            </a:r>
            <a:r>
              <a:rPr lang="ru-RU" sz="1800" dirty="0">
                <a:effectLst/>
                <a:latin typeface="Times New Roman" panose="02020603050405020304" pitchFamily="18" charset="0"/>
                <a:ea typeface="Times New Roman" panose="02020603050405020304" pitchFamily="18" charset="0"/>
              </a:rPr>
              <a:t> </a:t>
            </a:r>
            <a:r>
              <a:rPr lang="ru-RU" sz="6000" b="1" dirty="0">
                <a:solidFill>
                  <a:srgbClr val="C00000"/>
                </a:solidFill>
                <a:effectLst/>
                <a:latin typeface="Times New Roman" panose="02020603050405020304" pitchFamily="18" charset="0"/>
                <a:ea typeface="Times New Roman" panose="02020603050405020304" pitchFamily="18" charset="0"/>
              </a:rPr>
              <a:t>о</a:t>
            </a:r>
            <a:r>
              <a:rPr lang="ru-RU" sz="5400" dirty="0">
                <a:solidFill>
                  <a:srgbClr val="C00000"/>
                </a:solidFill>
                <a:effectLst/>
                <a:highlight>
                  <a:srgbClr val="00FF00"/>
                </a:highligh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a:t>
            </a:r>
            <a:r>
              <a:rPr lang="ru-RU" dirty="0"/>
              <a:t>РПУСЫ или КОРПУС</a:t>
            </a:r>
            <a:r>
              <a:rPr lang="ru-RU" sz="1800" dirty="0">
                <a:effectLst/>
                <a:latin typeface="Times New Roman" panose="02020603050405020304" pitchFamily="18" charset="0"/>
                <a:ea typeface="Times New Roman" panose="02020603050405020304" pitchFamily="18" charset="0"/>
              </a:rPr>
              <a:t> </a:t>
            </a:r>
            <a:r>
              <a:rPr lang="ru-RU" sz="6000" b="1" dirty="0">
                <a:solidFill>
                  <a:srgbClr val="C00000"/>
                </a:solidFill>
                <a:effectLst/>
                <a:latin typeface="Times New Roman" panose="02020603050405020304" pitchFamily="18" charset="0"/>
                <a:ea typeface="Times New Roman" panose="02020603050405020304" pitchFamily="18" charset="0"/>
              </a:rPr>
              <a:t>а</a:t>
            </a:r>
            <a:r>
              <a:rPr lang="ru-RU" sz="60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dirty="0"/>
              <a:t>?? См. </a:t>
            </a:r>
            <a:r>
              <a:rPr lang="ru-RU" dirty="0" err="1"/>
              <a:t>Грамота.ру</a:t>
            </a:r>
            <a:endParaRPr lang="de-DE" dirty="0"/>
          </a:p>
        </p:txBody>
      </p:sp>
      <p:sp>
        <p:nvSpPr>
          <p:cNvPr id="3" name="Inhaltsplatzhalter 2">
            <a:extLst>
              <a:ext uri="{FF2B5EF4-FFF2-40B4-BE49-F238E27FC236}">
                <a16:creationId xmlns:a16="http://schemas.microsoft.com/office/drawing/2014/main" id="{EC8402B4-99A3-235C-9727-E8CC85AAEBAC}"/>
              </a:ext>
            </a:extLst>
          </p:cNvPr>
          <p:cNvSpPr>
            <a:spLocks noGrp="1"/>
          </p:cNvSpPr>
          <p:nvPr>
            <p:ph idx="1"/>
          </p:nvPr>
        </p:nvSpPr>
        <p:spPr>
          <a:xfrm>
            <a:off x="741680" y="1706880"/>
            <a:ext cx="10678160" cy="4508526"/>
          </a:xfrm>
        </p:spPr>
        <p:txBody>
          <a:bodyPr>
            <a:normAutofit/>
          </a:bodyPr>
          <a:lstStyle/>
          <a:p>
            <a:r>
              <a:rPr lang="ru-RU" b="1" i="0" dirty="0">
                <a:solidFill>
                  <a:srgbClr val="0C0E0D"/>
                </a:solidFill>
                <a:effectLst/>
                <a:latin typeface="Tahoma" panose="020B0604030504040204" pitchFamily="34" charset="0"/>
              </a:rPr>
              <a:t>К</a:t>
            </a:r>
            <a:r>
              <a:rPr lang="ru-RU" b="1" i="0" dirty="0">
                <a:solidFill>
                  <a:srgbClr val="DC143C"/>
                </a:solidFill>
                <a:effectLst/>
                <a:latin typeface="Tahoma" panose="020B0604030504040204" pitchFamily="34" charset="0"/>
              </a:rPr>
              <a:t>О</a:t>
            </a:r>
            <a:r>
              <a:rPr lang="ru-RU" b="1" i="0" dirty="0">
                <a:solidFill>
                  <a:srgbClr val="0C0E0D"/>
                </a:solidFill>
                <a:effectLst/>
                <a:latin typeface="Tahoma" panose="020B0604030504040204" pitchFamily="34" charset="0"/>
              </a:rPr>
              <a:t>РПУС,</a:t>
            </a:r>
            <a:r>
              <a:rPr lang="ru-RU" b="0" i="0" dirty="0">
                <a:solidFill>
                  <a:srgbClr val="0C0E0D"/>
                </a:solidFill>
                <a:effectLst/>
                <a:latin typeface="Tahoma" panose="020B0604030504040204" pitchFamily="34" charset="0"/>
              </a:rPr>
              <a:t> -а; </a:t>
            </a:r>
            <a:r>
              <a:rPr lang="ru-RU" b="1" i="1" dirty="0">
                <a:solidFill>
                  <a:srgbClr val="0C0E0D"/>
                </a:solidFill>
                <a:effectLst/>
                <a:latin typeface="Tahoma" panose="020B0604030504040204" pitchFamily="34" charset="0"/>
              </a:rPr>
              <a:t>м.</a:t>
            </a:r>
            <a:r>
              <a:rPr lang="ru-RU" b="0" i="0" dirty="0">
                <a:solidFill>
                  <a:srgbClr val="0C0E0D"/>
                </a:solidFill>
                <a:effectLst/>
                <a:latin typeface="Tahoma" panose="020B0604030504040204" pitchFamily="34" charset="0"/>
              </a:rPr>
              <a:t> [от лат. </a:t>
            </a:r>
            <a:r>
              <a:rPr lang="ru-RU" b="0" i="0" dirty="0" err="1">
                <a:solidFill>
                  <a:srgbClr val="0C0E0D"/>
                </a:solidFill>
                <a:effectLst/>
                <a:latin typeface="Tahoma" panose="020B0604030504040204" pitchFamily="34" charset="0"/>
              </a:rPr>
              <a:t>corpus</a:t>
            </a:r>
            <a:r>
              <a:rPr lang="ru-RU" b="0" i="0" dirty="0">
                <a:solidFill>
                  <a:srgbClr val="0C0E0D"/>
                </a:solidFill>
                <a:effectLst/>
                <a:latin typeface="Tahoma" panose="020B0604030504040204" pitchFamily="34" charset="0"/>
              </a:rPr>
              <a:t> - тело] </a:t>
            </a:r>
            <a:r>
              <a:rPr lang="ru-RU" b="1" i="0" dirty="0">
                <a:solidFill>
                  <a:srgbClr val="0C0E0D"/>
                </a:solidFill>
                <a:effectLst/>
                <a:latin typeface="Tahoma" panose="020B0604030504040204" pitchFamily="34" charset="0"/>
              </a:rPr>
              <a:t>1.</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a:t>
            </a:r>
            <a:r>
              <a:rPr lang="ru-RU" b="0" i="0" dirty="0">
                <a:solidFill>
                  <a:srgbClr val="0C0E0D"/>
                </a:solidFill>
                <a:effectLst/>
                <a:latin typeface="Tahoma" panose="020B0604030504040204" pitchFamily="34" charset="0"/>
              </a:rPr>
              <a:t> к</a:t>
            </a:r>
            <a:r>
              <a:rPr lang="ru-RU" b="0" i="0" dirty="0">
                <a:solidFill>
                  <a:srgbClr val="DC143C"/>
                </a:solidFill>
                <a:effectLst/>
                <a:latin typeface="Tahoma" panose="020B0604030504040204" pitchFamily="34" charset="0"/>
              </a:rPr>
              <a:t>о</a:t>
            </a:r>
            <a:r>
              <a:rPr lang="ru-RU" b="0" i="0" dirty="0">
                <a:solidFill>
                  <a:srgbClr val="0C0E0D"/>
                </a:solidFill>
                <a:effectLst/>
                <a:latin typeface="Tahoma" panose="020B0604030504040204" pitchFamily="34" charset="0"/>
              </a:rPr>
              <a:t>рпусы, -</a:t>
            </a:r>
            <a:r>
              <a:rPr lang="ru-RU" b="0" i="0" dirty="0" err="1">
                <a:solidFill>
                  <a:srgbClr val="0C0E0D"/>
                </a:solidFill>
                <a:effectLst/>
                <a:latin typeface="Tahoma" panose="020B0604030504040204" pitchFamily="34" charset="0"/>
              </a:rPr>
              <a:t>ов</a:t>
            </a:r>
            <a:r>
              <a:rPr lang="ru-RU" b="0" i="0" dirty="0">
                <a:solidFill>
                  <a:srgbClr val="0C0E0D"/>
                </a:solidFill>
                <a:effectLst/>
                <a:latin typeface="Tahoma" panose="020B0604030504040204" pitchFamily="34" charset="0"/>
              </a:rPr>
              <a:t>. Туловище человека или животного. </a:t>
            </a:r>
            <a:r>
              <a:rPr lang="ru-RU" b="0" i="1" dirty="0">
                <a:solidFill>
                  <a:srgbClr val="0C0E0D"/>
                </a:solidFill>
                <a:effectLst/>
                <a:latin typeface="Tahoma" panose="020B0604030504040204" pitchFamily="34" charset="0"/>
              </a:rPr>
              <a:t>Наклониться, повернуться всем корпусом.</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Обогнать в скачках на целый к.</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2.</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a:t>
            </a:r>
            <a:r>
              <a:rPr lang="ru-RU" b="0" i="0" dirty="0">
                <a:solidFill>
                  <a:srgbClr val="0C0E0D"/>
                </a:solidFill>
                <a:effectLst/>
                <a:latin typeface="Tahoma" panose="020B0604030504040204" pitchFamily="34" charset="0"/>
              </a:rPr>
              <a:t> корпус</a:t>
            </a:r>
            <a:r>
              <a:rPr lang="ru-RU" b="0" i="0" dirty="0">
                <a:solidFill>
                  <a:srgbClr val="DC143C"/>
                </a:solidFill>
                <a:effectLst/>
                <a:latin typeface="Tahoma" panose="020B0604030504040204" pitchFamily="34" charset="0"/>
              </a:rPr>
              <a:t>а</a:t>
            </a:r>
            <a:r>
              <a:rPr lang="ru-RU" b="0" i="0" dirty="0">
                <a:solidFill>
                  <a:srgbClr val="0C0E0D"/>
                </a:solidFill>
                <a:effectLst/>
                <a:latin typeface="Tahoma" panose="020B0604030504040204" pitchFamily="34" charset="0"/>
              </a:rPr>
              <a:t>, -</a:t>
            </a:r>
            <a:r>
              <a:rPr lang="ru-RU" b="0" i="0" dirty="0" err="1">
                <a:solidFill>
                  <a:srgbClr val="DC143C"/>
                </a:solidFill>
                <a:effectLst/>
                <a:latin typeface="Tahoma" panose="020B0604030504040204" pitchFamily="34" charset="0"/>
              </a:rPr>
              <a:t>о</a:t>
            </a:r>
            <a:r>
              <a:rPr lang="ru-RU" b="0" i="0" dirty="0" err="1">
                <a:solidFill>
                  <a:srgbClr val="0C0E0D"/>
                </a:solidFill>
                <a:effectLst/>
                <a:latin typeface="Tahoma" panose="020B0604030504040204" pitchFamily="34" charset="0"/>
              </a:rPr>
              <a:t>в</a:t>
            </a:r>
            <a:r>
              <a:rPr lang="ru-RU" b="0" i="0" dirty="0">
                <a:solidFill>
                  <a:srgbClr val="0C0E0D"/>
                </a:solidFill>
                <a:effectLst/>
                <a:latin typeface="Tahoma" panose="020B0604030504040204" pitchFamily="34" charset="0"/>
              </a:rPr>
              <a:t> и к</a:t>
            </a:r>
            <a:r>
              <a:rPr lang="ru-RU" b="0" i="0" dirty="0">
                <a:solidFill>
                  <a:srgbClr val="DC143C"/>
                </a:solidFill>
                <a:effectLst/>
                <a:latin typeface="Tahoma" panose="020B0604030504040204" pitchFamily="34" charset="0"/>
              </a:rPr>
              <a:t>о</a:t>
            </a:r>
            <a:r>
              <a:rPr lang="ru-RU" b="0" i="0" dirty="0">
                <a:solidFill>
                  <a:srgbClr val="0C0E0D"/>
                </a:solidFill>
                <a:effectLst/>
                <a:latin typeface="Tahoma" panose="020B0604030504040204" pitchFamily="34" charset="0"/>
              </a:rPr>
              <a:t>рпусы, -</a:t>
            </a:r>
            <a:r>
              <a:rPr lang="ru-RU" b="0" i="0" dirty="0" err="1">
                <a:solidFill>
                  <a:srgbClr val="0C0E0D"/>
                </a:solidFill>
                <a:effectLst/>
                <a:latin typeface="Tahoma" panose="020B0604030504040204" pitchFamily="34" charset="0"/>
              </a:rPr>
              <a:t>ов</a:t>
            </a:r>
            <a:r>
              <a:rPr lang="ru-RU" b="0" i="0" dirty="0">
                <a:solidFill>
                  <a:srgbClr val="0C0E0D"/>
                </a:solidFill>
                <a:effectLst/>
                <a:latin typeface="Tahoma" panose="020B0604030504040204" pitchFamily="34" charset="0"/>
              </a:rPr>
              <a:t>. Основа, остов или оболочка механизмов, приборов, аппаратов и т.п. </a:t>
            </a:r>
            <a:r>
              <a:rPr lang="ru-RU" b="0" i="1" dirty="0">
                <a:solidFill>
                  <a:srgbClr val="0C0E0D"/>
                </a:solidFill>
                <a:effectLst/>
                <a:latin typeface="Tahoma" panose="020B0604030504040204" pitchFamily="34" charset="0"/>
              </a:rPr>
              <a:t>К. скрипки.</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К. самолёта.</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Часы в золотом корпусе.</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3.</a:t>
            </a:r>
            <a:r>
              <a:rPr lang="ru-RU" b="0" i="0" dirty="0">
                <a:solidFill>
                  <a:srgbClr val="0C0E0D"/>
                </a:solidFill>
                <a:effectLst/>
                <a:latin typeface="Tahoma" panose="020B0604030504040204" pitchFamily="34" charset="0"/>
              </a:rPr>
              <a:t> </a:t>
            </a:r>
            <a:r>
              <a:rPr lang="ru-RU" b="1" i="1" u="sng" dirty="0">
                <a:solidFill>
                  <a:srgbClr val="0070C0"/>
                </a:solidFill>
                <a:effectLst/>
                <a:latin typeface="Tahoma" panose="020B0604030504040204" pitchFamily="34" charset="0"/>
              </a:rPr>
              <a:t>мн.:</a:t>
            </a:r>
            <a:r>
              <a:rPr lang="ru-RU" b="1" i="0" u="sng" dirty="0">
                <a:solidFill>
                  <a:srgbClr val="0070C0"/>
                </a:solidFill>
                <a:effectLst/>
                <a:latin typeface="Tahoma" panose="020B0604030504040204" pitchFamily="34" charset="0"/>
              </a:rPr>
              <a:t> корпусы, -</a:t>
            </a:r>
            <a:r>
              <a:rPr lang="ru-RU" b="1" i="0" u="sng" dirty="0" err="1">
                <a:solidFill>
                  <a:srgbClr val="0070C0"/>
                </a:solidFill>
                <a:effectLst/>
                <a:latin typeface="Tahoma" panose="020B0604030504040204" pitchFamily="34" charset="0"/>
              </a:rPr>
              <a:t>ов</a:t>
            </a:r>
            <a:r>
              <a:rPr lang="ru-RU" b="1" i="0" u="sng" dirty="0">
                <a:solidFill>
                  <a:srgbClr val="0070C0"/>
                </a:solidFill>
                <a:effectLst/>
                <a:latin typeface="Tahoma" panose="020B0604030504040204" pitchFamily="34" charset="0"/>
              </a:rPr>
              <a:t>. Совокупность множества каких-л. однородных предметов, образующих целое; массив. </a:t>
            </a:r>
            <a:r>
              <a:rPr lang="ru-RU" b="0" i="1" dirty="0">
                <a:solidFill>
                  <a:srgbClr val="0C0E0D"/>
                </a:solidFill>
                <a:effectLst/>
                <a:latin typeface="Tahoma" panose="020B0604030504040204" pitchFamily="34" charset="0"/>
              </a:rPr>
              <a:t>Основной к. поэтических текстов.</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4.</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a:t>
            </a:r>
            <a:r>
              <a:rPr lang="ru-RU" b="0" i="0" dirty="0">
                <a:solidFill>
                  <a:srgbClr val="0C0E0D"/>
                </a:solidFill>
                <a:effectLst/>
                <a:latin typeface="Tahoma" panose="020B0604030504040204" pitchFamily="34" charset="0"/>
              </a:rPr>
              <a:t> корпус</a:t>
            </a:r>
            <a:r>
              <a:rPr lang="ru-RU" b="0" i="0" dirty="0">
                <a:solidFill>
                  <a:srgbClr val="DC143C"/>
                </a:solidFill>
                <a:effectLst/>
                <a:latin typeface="Tahoma" panose="020B0604030504040204" pitchFamily="34" charset="0"/>
              </a:rPr>
              <a:t>а</a:t>
            </a:r>
            <a:r>
              <a:rPr lang="ru-RU" b="0" i="0" dirty="0">
                <a:solidFill>
                  <a:srgbClr val="0C0E0D"/>
                </a:solidFill>
                <a:effectLst/>
                <a:latin typeface="Tahoma" panose="020B0604030504040204" pitchFamily="34" charset="0"/>
              </a:rPr>
              <a:t>, -</a:t>
            </a:r>
            <a:r>
              <a:rPr lang="ru-RU" b="0" i="0" dirty="0" err="1">
                <a:solidFill>
                  <a:srgbClr val="DC143C"/>
                </a:solidFill>
                <a:effectLst/>
                <a:latin typeface="Tahoma" panose="020B0604030504040204" pitchFamily="34" charset="0"/>
              </a:rPr>
              <a:t>о</a:t>
            </a:r>
            <a:r>
              <a:rPr lang="ru-RU" b="0" i="0" dirty="0" err="1">
                <a:solidFill>
                  <a:srgbClr val="0C0E0D"/>
                </a:solidFill>
                <a:effectLst/>
                <a:latin typeface="Tahoma" panose="020B0604030504040204" pitchFamily="34" charset="0"/>
              </a:rPr>
              <a:t>в</a:t>
            </a:r>
            <a:r>
              <a:rPr lang="ru-RU" b="0" i="0" dirty="0">
                <a:solidFill>
                  <a:srgbClr val="0C0E0D"/>
                </a:solidFill>
                <a:effectLst/>
                <a:latin typeface="Tahoma" panose="020B0604030504040204" pitchFamily="34" charset="0"/>
              </a:rPr>
              <a:t>. Остов судна со всей наружной обшивкой. </a:t>
            </a:r>
            <a:r>
              <a:rPr lang="ru-RU" b="0" i="1" dirty="0">
                <a:solidFill>
                  <a:srgbClr val="0C0E0D"/>
                </a:solidFill>
                <a:effectLst/>
                <a:latin typeface="Tahoma" panose="020B0604030504040204" pitchFamily="34" charset="0"/>
              </a:rPr>
              <a:t>К. миноносца.</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5.</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a:t>
            </a:r>
            <a:r>
              <a:rPr lang="ru-RU" b="0" i="0" dirty="0">
                <a:solidFill>
                  <a:srgbClr val="0C0E0D"/>
                </a:solidFill>
                <a:effectLst/>
                <a:latin typeface="Tahoma" panose="020B0604030504040204" pitchFamily="34" charset="0"/>
              </a:rPr>
              <a:t> корпус</a:t>
            </a:r>
            <a:r>
              <a:rPr lang="ru-RU" b="0" i="0" dirty="0">
                <a:solidFill>
                  <a:srgbClr val="DC143C"/>
                </a:solidFill>
                <a:effectLst/>
                <a:latin typeface="Tahoma" panose="020B0604030504040204" pitchFamily="34" charset="0"/>
              </a:rPr>
              <a:t>а</a:t>
            </a:r>
            <a:r>
              <a:rPr lang="ru-RU" b="0" i="0" dirty="0">
                <a:solidFill>
                  <a:srgbClr val="0C0E0D"/>
                </a:solidFill>
                <a:effectLst/>
                <a:latin typeface="Tahoma" panose="020B0604030504040204" pitchFamily="34" charset="0"/>
              </a:rPr>
              <a:t>, -</a:t>
            </a:r>
            <a:r>
              <a:rPr lang="ru-RU" b="0" i="0" dirty="0" err="1">
                <a:solidFill>
                  <a:srgbClr val="DC143C"/>
                </a:solidFill>
                <a:effectLst/>
                <a:latin typeface="Tahoma" panose="020B0604030504040204" pitchFamily="34" charset="0"/>
              </a:rPr>
              <a:t>о</a:t>
            </a:r>
            <a:r>
              <a:rPr lang="ru-RU" b="0" i="0" dirty="0" err="1">
                <a:solidFill>
                  <a:srgbClr val="0C0E0D"/>
                </a:solidFill>
                <a:effectLst/>
                <a:latin typeface="Tahoma" panose="020B0604030504040204" pitchFamily="34" charset="0"/>
              </a:rPr>
              <a:t>в</a:t>
            </a:r>
            <a:r>
              <a:rPr lang="ru-RU" b="0" i="0" dirty="0">
                <a:solidFill>
                  <a:srgbClr val="0C0E0D"/>
                </a:solidFill>
                <a:effectLst/>
                <a:latin typeface="Tahoma" panose="020B0604030504040204" pitchFamily="34" charset="0"/>
              </a:rPr>
              <a:t>. Отдельное здание в ряду однотипных или обособленная часть большого здания. </a:t>
            </a:r>
            <a:r>
              <a:rPr lang="ru-RU" b="0" i="1" dirty="0">
                <a:solidFill>
                  <a:srgbClr val="0C0E0D"/>
                </a:solidFill>
                <a:effectLst/>
                <a:latin typeface="Tahoma" panose="020B0604030504040204" pitchFamily="34" charset="0"/>
              </a:rPr>
              <a:t>Главный к.</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Заводские корпуса.</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Мы живём на улице Парковой, дом 2, корпус 3.</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Дом был большой, в несколько корпусов.</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6.</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a:t>
            </a:r>
            <a:r>
              <a:rPr lang="ru-RU" b="0" i="0" dirty="0">
                <a:solidFill>
                  <a:srgbClr val="0C0E0D"/>
                </a:solidFill>
                <a:effectLst/>
                <a:latin typeface="Tahoma" panose="020B0604030504040204" pitchFamily="34" charset="0"/>
              </a:rPr>
              <a:t> корпус</a:t>
            </a:r>
            <a:r>
              <a:rPr lang="ru-RU" b="0" i="0" dirty="0">
                <a:solidFill>
                  <a:srgbClr val="DC143C"/>
                </a:solidFill>
                <a:effectLst/>
                <a:latin typeface="Tahoma" panose="020B0604030504040204" pitchFamily="34" charset="0"/>
              </a:rPr>
              <a:t>а</a:t>
            </a:r>
            <a:r>
              <a:rPr lang="ru-RU" b="0" i="0" dirty="0">
                <a:solidFill>
                  <a:srgbClr val="0C0E0D"/>
                </a:solidFill>
                <a:effectLst/>
                <a:latin typeface="Tahoma" panose="020B0604030504040204" pitchFamily="34" charset="0"/>
              </a:rPr>
              <a:t>, -</a:t>
            </a:r>
            <a:r>
              <a:rPr lang="ru-RU" b="0" i="0" dirty="0" err="1">
                <a:solidFill>
                  <a:srgbClr val="DC143C"/>
                </a:solidFill>
                <a:effectLst/>
                <a:latin typeface="Tahoma" panose="020B0604030504040204" pitchFamily="34" charset="0"/>
              </a:rPr>
              <a:t>о</a:t>
            </a:r>
            <a:r>
              <a:rPr lang="ru-RU" b="0" i="0" dirty="0" err="1">
                <a:solidFill>
                  <a:srgbClr val="0C0E0D"/>
                </a:solidFill>
                <a:effectLst/>
                <a:latin typeface="Tahoma" panose="020B0604030504040204" pitchFamily="34" charset="0"/>
              </a:rPr>
              <a:t>в</a:t>
            </a:r>
            <a:r>
              <a:rPr lang="ru-RU" b="0" i="0" dirty="0">
                <a:solidFill>
                  <a:srgbClr val="0C0E0D"/>
                </a:solidFill>
                <a:effectLst/>
                <a:latin typeface="Tahoma" panose="020B0604030504040204" pitchFamily="34" charset="0"/>
              </a:rPr>
              <a:t>. Крупное войсковое соединение, состоящее из нескольких дивизий или бригад. </a:t>
            </a:r>
            <a:r>
              <a:rPr lang="ru-RU" b="0" i="1" dirty="0">
                <a:solidFill>
                  <a:srgbClr val="0C0E0D"/>
                </a:solidFill>
                <a:effectLst/>
                <a:latin typeface="Tahoma" panose="020B0604030504040204" pitchFamily="34" charset="0"/>
              </a:rPr>
              <a:t>Стрелковый к.</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Гвардейский, танковый к.</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7.</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a:t>
            </a:r>
            <a:r>
              <a:rPr lang="ru-RU" b="0" i="0" dirty="0">
                <a:solidFill>
                  <a:srgbClr val="0C0E0D"/>
                </a:solidFill>
                <a:effectLst/>
                <a:latin typeface="Tahoma" panose="020B0604030504040204" pitchFamily="34" charset="0"/>
              </a:rPr>
              <a:t> корпус</a:t>
            </a:r>
            <a:r>
              <a:rPr lang="ru-RU" b="0" i="0" dirty="0">
                <a:solidFill>
                  <a:srgbClr val="DC143C"/>
                </a:solidFill>
                <a:effectLst/>
                <a:latin typeface="Tahoma" panose="020B0604030504040204" pitchFamily="34" charset="0"/>
              </a:rPr>
              <a:t>а</a:t>
            </a:r>
            <a:r>
              <a:rPr lang="ru-RU" b="0" i="0" dirty="0">
                <a:solidFill>
                  <a:srgbClr val="0C0E0D"/>
                </a:solidFill>
                <a:effectLst/>
                <a:latin typeface="Tahoma" panose="020B0604030504040204" pitchFamily="34" charset="0"/>
              </a:rPr>
              <a:t>, -</a:t>
            </a:r>
            <a:r>
              <a:rPr lang="ru-RU" b="0" i="0" dirty="0" err="1">
                <a:solidFill>
                  <a:srgbClr val="DC143C"/>
                </a:solidFill>
                <a:effectLst/>
                <a:latin typeface="Tahoma" panose="020B0604030504040204" pitchFamily="34" charset="0"/>
              </a:rPr>
              <a:t>о</a:t>
            </a:r>
            <a:r>
              <a:rPr lang="ru-RU" b="0" i="0" dirty="0" err="1">
                <a:solidFill>
                  <a:srgbClr val="0C0E0D"/>
                </a:solidFill>
                <a:effectLst/>
                <a:latin typeface="Tahoma" panose="020B0604030504040204" pitchFamily="34" charset="0"/>
              </a:rPr>
              <a:t>в</a:t>
            </a:r>
            <a:r>
              <a:rPr lang="ru-RU" b="0" i="0" dirty="0">
                <a:solidFill>
                  <a:srgbClr val="0C0E0D"/>
                </a:solidFill>
                <a:effectLst/>
                <a:latin typeface="Tahoma" panose="020B0604030504040204" pitchFamily="34" charset="0"/>
              </a:rPr>
              <a:t>. В России до 1917 г.: военно-административное объединение войск специального назначения. </a:t>
            </a:r>
            <a:r>
              <a:rPr lang="ru-RU" b="0" i="1" dirty="0">
                <a:solidFill>
                  <a:srgbClr val="0C0E0D"/>
                </a:solidFill>
                <a:effectLst/>
                <a:latin typeface="Tahoma" panose="020B0604030504040204" pitchFamily="34" charset="0"/>
              </a:rPr>
              <a:t>К. жандармов.</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К. военных топографов.</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К. пограничной охраны.</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8.</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 нет.</a:t>
            </a:r>
            <a:r>
              <a:rPr lang="ru-RU" b="0" i="0" dirty="0">
                <a:solidFill>
                  <a:srgbClr val="0C0E0D"/>
                </a:solidFill>
                <a:effectLst/>
                <a:latin typeface="Tahoma" panose="020B0604030504040204" pitchFamily="34" charset="0"/>
              </a:rPr>
              <a:t> Совокупность лиц одной специальности, какого-л. одного официального или служебного положения и т.п. </a:t>
            </a:r>
            <a:r>
              <a:rPr lang="ru-RU" b="0" i="1" dirty="0">
                <a:solidFill>
                  <a:srgbClr val="0C0E0D"/>
                </a:solidFill>
                <a:effectLst/>
                <a:latin typeface="Tahoma" panose="020B0604030504040204" pitchFamily="34" charset="0"/>
              </a:rPr>
              <a:t>Дипломатический к.</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Офицерский к.</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Депутатский к.</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9.</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a:t>
            </a:r>
            <a:r>
              <a:rPr lang="ru-RU" b="0" i="0" dirty="0">
                <a:solidFill>
                  <a:srgbClr val="0C0E0D"/>
                </a:solidFill>
                <a:effectLst/>
                <a:latin typeface="Tahoma" panose="020B0604030504040204" pitchFamily="34" charset="0"/>
              </a:rPr>
              <a:t> корпус</a:t>
            </a:r>
            <a:r>
              <a:rPr lang="ru-RU" b="0" i="0" dirty="0">
                <a:solidFill>
                  <a:srgbClr val="DC143C"/>
                </a:solidFill>
                <a:effectLst/>
                <a:latin typeface="Tahoma" panose="020B0604030504040204" pitchFamily="34" charset="0"/>
              </a:rPr>
              <a:t>а</a:t>
            </a:r>
            <a:r>
              <a:rPr lang="ru-RU" b="0" i="0" dirty="0">
                <a:solidFill>
                  <a:srgbClr val="0C0E0D"/>
                </a:solidFill>
                <a:effectLst/>
                <a:latin typeface="Tahoma" panose="020B0604030504040204" pitchFamily="34" charset="0"/>
              </a:rPr>
              <a:t>, -</a:t>
            </a:r>
            <a:r>
              <a:rPr lang="ru-RU" b="0" i="0" dirty="0" err="1">
                <a:solidFill>
                  <a:srgbClr val="DC143C"/>
                </a:solidFill>
                <a:effectLst/>
                <a:latin typeface="Tahoma" panose="020B0604030504040204" pitchFamily="34" charset="0"/>
              </a:rPr>
              <a:t>о</a:t>
            </a:r>
            <a:r>
              <a:rPr lang="ru-RU" b="0" i="0" dirty="0" err="1">
                <a:solidFill>
                  <a:srgbClr val="0C0E0D"/>
                </a:solidFill>
                <a:effectLst/>
                <a:latin typeface="Tahoma" panose="020B0604030504040204" pitchFamily="34" charset="0"/>
              </a:rPr>
              <a:t>в</a:t>
            </a:r>
            <a:r>
              <a:rPr lang="ru-RU" b="0" i="0" dirty="0">
                <a:solidFill>
                  <a:srgbClr val="0C0E0D"/>
                </a:solidFill>
                <a:effectLst/>
                <a:latin typeface="Tahoma" panose="020B0604030504040204" pitchFamily="34" charset="0"/>
              </a:rPr>
              <a:t>. В России до 1917 г.: в составе названий средних военно-учебных закрытых заведений. </a:t>
            </a:r>
            <a:r>
              <a:rPr lang="ru-RU" b="0" i="1" dirty="0">
                <a:solidFill>
                  <a:srgbClr val="0C0E0D"/>
                </a:solidFill>
                <a:effectLst/>
                <a:latin typeface="Tahoma" panose="020B0604030504040204" pitchFamily="34" charset="0"/>
              </a:rPr>
              <a:t>Кадетский к.</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Пажеский к.</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10.</a:t>
            </a:r>
            <a:r>
              <a:rPr lang="ru-RU" b="0" i="0" dirty="0">
                <a:solidFill>
                  <a:srgbClr val="0C0E0D"/>
                </a:solidFill>
                <a:effectLst/>
                <a:latin typeface="Tahoma" panose="020B0604030504040204" pitchFamily="34" charset="0"/>
              </a:rPr>
              <a:t> </a:t>
            </a:r>
            <a:r>
              <a:rPr lang="ru-RU" b="1" i="1" dirty="0">
                <a:solidFill>
                  <a:srgbClr val="0C0E0D"/>
                </a:solidFill>
                <a:effectLst/>
                <a:latin typeface="Tahoma" panose="020B0604030504040204" pitchFamily="34" charset="0"/>
              </a:rPr>
              <a:t>мн. нет.</a:t>
            </a:r>
            <a:r>
              <a:rPr lang="ru-RU" b="0" i="0" dirty="0">
                <a:solidFill>
                  <a:srgbClr val="0C0E0D"/>
                </a:solidFill>
                <a:effectLst/>
                <a:latin typeface="Tahoma" panose="020B0604030504040204" pitchFamily="34" charset="0"/>
              </a:rPr>
              <a:t> </a:t>
            </a:r>
            <a:r>
              <a:rPr lang="ru-RU" b="0" i="1" dirty="0" err="1">
                <a:solidFill>
                  <a:srgbClr val="0C0E0D"/>
                </a:solidFill>
                <a:effectLst/>
                <a:latin typeface="Tahoma" panose="020B0604030504040204" pitchFamily="34" charset="0"/>
              </a:rPr>
              <a:t>Типогр</a:t>
            </a:r>
            <a:r>
              <a:rPr lang="ru-RU" b="0" i="1" dirty="0">
                <a:solidFill>
                  <a:srgbClr val="0C0E0D"/>
                </a:solidFill>
                <a:effectLst/>
                <a:latin typeface="Tahoma" panose="020B0604030504040204" pitchFamily="34" charset="0"/>
              </a:rPr>
              <a:t>.</a:t>
            </a:r>
            <a:r>
              <a:rPr lang="ru-RU" b="0" i="0" dirty="0">
                <a:solidFill>
                  <a:srgbClr val="0C0E0D"/>
                </a:solidFill>
                <a:effectLst/>
                <a:latin typeface="Tahoma" panose="020B0604030504040204" pitchFamily="34" charset="0"/>
              </a:rPr>
              <a:t> Название одного из размеров типографского шрифта. </a:t>
            </a:r>
            <a:r>
              <a:rPr lang="ru-RU" b="1" i="0" dirty="0">
                <a:solidFill>
                  <a:srgbClr val="0C0E0D"/>
                </a:solidFill>
                <a:effectLst/>
                <a:latin typeface="Tahoma" panose="020B0604030504040204" pitchFamily="34" charset="0"/>
              </a:rPr>
              <a:t>&lt;Корпусн</a:t>
            </a:r>
            <a:r>
              <a:rPr lang="ru-RU" b="1" i="0" dirty="0">
                <a:solidFill>
                  <a:srgbClr val="DC143C"/>
                </a:solidFill>
                <a:effectLst/>
                <a:latin typeface="Tahoma" panose="020B0604030504040204" pitchFamily="34" charset="0"/>
              </a:rPr>
              <a:t>о</a:t>
            </a:r>
            <a:r>
              <a:rPr lang="ru-RU" b="1" i="0" dirty="0">
                <a:solidFill>
                  <a:srgbClr val="0C0E0D"/>
                </a:solidFill>
                <a:effectLst/>
                <a:latin typeface="Tahoma" panose="020B0604030504040204" pitchFamily="34" charset="0"/>
              </a:rPr>
              <a:t>й,</a:t>
            </a:r>
            <a:r>
              <a:rPr lang="ru-RU" b="0" i="0" dirty="0">
                <a:solidFill>
                  <a:srgbClr val="0C0E0D"/>
                </a:solidFill>
                <a:effectLst/>
                <a:latin typeface="Tahoma" panose="020B0604030504040204" pitchFamily="34" charset="0"/>
              </a:rPr>
              <a:t> -</a:t>
            </a:r>
            <a:r>
              <a:rPr lang="ru-RU" b="0" i="0" dirty="0" err="1">
                <a:solidFill>
                  <a:srgbClr val="DC143C"/>
                </a:solidFill>
                <a:effectLst/>
                <a:latin typeface="Tahoma" panose="020B0604030504040204" pitchFamily="34" charset="0"/>
              </a:rPr>
              <a:t>а</a:t>
            </a:r>
            <a:r>
              <a:rPr lang="ru-RU" b="0" i="0" dirty="0" err="1">
                <a:solidFill>
                  <a:srgbClr val="0C0E0D"/>
                </a:solidFill>
                <a:effectLst/>
                <a:latin typeface="Tahoma" panose="020B0604030504040204" pitchFamily="34" charset="0"/>
              </a:rPr>
              <a:t>я</a:t>
            </a:r>
            <a:r>
              <a:rPr lang="ru-RU" b="0" i="0" dirty="0">
                <a:solidFill>
                  <a:srgbClr val="0C0E0D"/>
                </a:solidFill>
                <a:effectLst/>
                <a:latin typeface="Tahoma" panose="020B0604030504040204" pitchFamily="34" charset="0"/>
              </a:rPr>
              <a:t>, -</a:t>
            </a:r>
            <a:r>
              <a:rPr lang="ru-RU" b="0" i="0" dirty="0" err="1">
                <a:solidFill>
                  <a:srgbClr val="DC143C"/>
                </a:solidFill>
                <a:effectLst/>
                <a:latin typeface="Tahoma" panose="020B0604030504040204" pitchFamily="34" charset="0"/>
              </a:rPr>
              <a:t>о</a:t>
            </a:r>
            <a:r>
              <a:rPr lang="ru-RU" b="0" i="0" dirty="0" err="1">
                <a:solidFill>
                  <a:srgbClr val="0C0E0D"/>
                </a:solidFill>
                <a:effectLst/>
                <a:latin typeface="Tahoma" panose="020B0604030504040204" pitchFamily="34" charset="0"/>
              </a:rPr>
              <a:t>е</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(6-7, 9 </a:t>
            </a:r>
            <a:r>
              <a:rPr lang="ru-RU" b="0" i="1" dirty="0" err="1">
                <a:solidFill>
                  <a:srgbClr val="0C0E0D"/>
                </a:solidFill>
                <a:effectLst/>
                <a:latin typeface="Tahoma" panose="020B0604030504040204" pitchFamily="34" charset="0"/>
              </a:rPr>
              <a:t>зн</a:t>
            </a:r>
            <a:r>
              <a:rPr lang="ru-RU" b="0" i="1" dirty="0">
                <a:solidFill>
                  <a:srgbClr val="0C0E0D"/>
                </a:solidFill>
                <a:effectLst/>
                <a:latin typeface="Tahoma" panose="020B0604030504040204" pitchFamily="34" charset="0"/>
              </a:rPr>
              <a:t>.).</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К. генерал.</a:t>
            </a:r>
            <a:r>
              <a:rPr lang="ru-RU" b="0" i="0" dirty="0">
                <a:solidFill>
                  <a:srgbClr val="0C0E0D"/>
                </a:solidFill>
                <a:effectLst/>
                <a:latin typeface="Tahoma" panose="020B0604030504040204" pitchFamily="34" charset="0"/>
              </a:rPr>
              <a:t> </a:t>
            </a:r>
            <a:r>
              <a:rPr lang="ru-RU" b="1" i="0" dirty="0">
                <a:solidFill>
                  <a:srgbClr val="0C0E0D"/>
                </a:solidFill>
                <a:effectLst/>
                <a:latin typeface="Tahoma" panose="020B0604030504040204" pitchFamily="34" charset="0"/>
              </a:rPr>
              <a:t>К</a:t>
            </a:r>
            <a:r>
              <a:rPr lang="ru-RU" b="1" i="0" dirty="0">
                <a:solidFill>
                  <a:srgbClr val="DC143C"/>
                </a:solidFill>
                <a:effectLst/>
                <a:latin typeface="Tahoma" panose="020B0604030504040204" pitchFamily="34" charset="0"/>
              </a:rPr>
              <a:t>о</a:t>
            </a:r>
            <a:r>
              <a:rPr lang="ru-RU" b="1" i="0" dirty="0">
                <a:solidFill>
                  <a:srgbClr val="0C0E0D"/>
                </a:solidFill>
                <a:effectLst/>
                <a:latin typeface="Tahoma" panose="020B0604030504040204" pitchFamily="34" charset="0"/>
              </a:rPr>
              <a:t>рпусный,</a:t>
            </a:r>
            <a:r>
              <a:rPr lang="ru-RU" b="0" i="0" dirty="0">
                <a:solidFill>
                  <a:srgbClr val="0C0E0D"/>
                </a:solidFill>
                <a:effectLst/>
                <a:latin typeface="Tahoma" panose="020B0604030504040204" pitchFamily="34" charset="0"/>
              </a:rPr>
              <a:t> -</a:t>
            </a:r>
            <a:r>
              <a:rPr lang="ru-RU" b="0" i="0" dirty="0" err="1">
                <a:solidFill>
                  <a:srgbClr val="0C0E0D"/>
                </a:solidFill>
                <a:effectLst/>
                <a:latin typeface="Tahoma" panose="020B0604030504040204" pitchFamily="34" charset="0"/>
              </a:rPr>
              <a:t>ая</a:t>
            </a:r>
            <a:r>
              <a:rPr lang="ru-RU" b="0" i="0" dirty="0">
                <a:solidFill>
                  <a:srgbClr val="0C0E0D"/>
                </a:solidFill>
                <a:effectLst/>
                <a:latin typeface="Tahoma" panose="020B0604030504040204" pitchFamily="34" charset="0"/>
              </a:rPr>
              <a:t>, -</a:t>
            </a:r>
            <a:r>
              <a:rPr lang="ru-RU" b="0" i="0" dirty="0" err="1">
                <a:solidFill>
                  <a:srgbClr val="0C0E0D"/>
                </a:solidFill>
                <a:effectLst/>
                <a:latin typeface="Tahoma" panose="020B0604030504040204" pitchFamily="34" charset="0"/>
              </a:rPr>
              <a:t>ое</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(2-5 </a:t>
            </a:r>
            <a:r>
              <a:rPr lang="ru-RU" b="0" i="1" dirty="0" err="1">
                <a:solidFill>
                  <a:srgbClr val="0C0E0D"/>
                </a:solidFill>
                <a:effectLst/>
                <a:latin typeface="Tahoma" panose="020B0604030504040204" pitchFamily="34" charset="0"/>
              </a:rPr>
              <a:t>зн</a:t>
            </a:r>
            <a:r>
              <a:rPr lang="ru-RU" b="0" i="1" dirty="0">
                <a:solidFill>
                  <a:srgbClr val="0C0E0D"/>
                </a:solidFill>
                <a:effectLst/>
                <a:latin typeface="Tahoma" panose="020B0604030504040204" pitchFamily="34" charset="0"/>
              </a:rPr>
              <a:t>.).</a:t>
            </a:r>
            <a:r>
              <a:rPr lang="ru-RU" b="0" i="0" dirty="0">
                <a:solidFill>
                  <a:srgbClr val="0C0E0D"/>
                </a:solidFill>
                <a:effectLst/>
                <a:latin typeface="Tahoma" panose="020B0604030504040204" pitchFamily="34" charset="0"/>
              </a:rPr>
              <a:t> </a:t>
            </a:r>
            <a:r>
              <a:rPr lang="ru-RU" b="0" i="1" dirty="0">
                <a:solidFill>
                  <a:srgbClr val="0C0E0D"/>
                </a:solidFill>
                <a:effectLst/>
                <a:latin typeface="Tahoma" panose="020B0604030504040204" pitchFamily="34" charset="0"/>
              </a:rPr>
              <a:t>К-</a:t>
            </a:r>
            <a:r>
              <a:rPr lang="ru-RU" b="0" i="1" dirty="0" err="1">
                <a:solidFill>
                  <a:srgbClr val="0C0E0D"/>
                </a:solidFill>
                <a:effectLst/>
                <a:latin typeface="Tahoma" panose="020B0604030504040204" pitchFamily="34" charset="0"/>
              </a:rPr>
              <a:t>ая</a:t>
            </a:r>
            <a:r>
              <a:rPr lang="ru-RU" b="0" i="1" dirty="0">
                <a:solidFill>
                  <a:srgbClr val="0C0E0D"/>
                </a:solidFill>
                <a:effectLst/>
                <a:latin typeface="Tahoma" panose="020B0604030504040204" pitchFamily="34" charset="0"/>
              </a:rPr>
              <a:t> мебель.</a:t>
            </a:r>
            <a:br>
              <a:rPr lang="ru-RU" dirty="0"/>
            </a:br>
            <a:endParaRPr lang="de-DE" dirty="0"/>
          </a:p>
        </p:txBody>
      </p:sp>
    </p:spTree>
    <p:extLst>
      <p:ext uri="{BB962C8B-B14F-4D97-AF65-F5344CB8AC3E}">
        <p14:creationId xmlns:p14="http://schemas.microsoft.com/office/powerpoint/2010/main" val="3202701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B2F36A-D92D-0334-2924-D28660ECCF5B}"/>
              </a:ext>
            </a:extLst>
          </p:cNvPr>
          <p:cNvSpPr>
            <a:spLocks noGrp="1"/>
          </p:cNvSpPr>
          <p:nvPr>
            <p:ph type="title"/>
          </p:nvPr>
        </p:nvSpPr>
        <p:spPr>
          <a:xfrm>
            <a:off x="985520" y="426832"/>
            <a:ext cx="10058400" cy="909264"/>
          </a:xfrm>
        </p:spPr>
        <p:txBody>
          <a:bodyPr/>
          <a:lstStyle/>
          <a:p>
            <a:r>
              <a:rPr lang="de-DE" b="1" dirty="0" err="1"/>
              <a:t>DeReKo</a:t>
            </a:r>
            <a:r>
              <a:rPr lang="de-DE" b="1" dirty="0"/>
              <a:t>: Deutsches Referenzkorpus, IDS  </a:t>
            </a:r>
          </a:p>
        </p:txBody>
      </p:sp>
      <p:sp>
        <p:nvSpPr>
          <p:cNvPr id="3" name="Inhaltsplatzhalter 2">
            <a:extLst>
              <a:ext uri="{FF2B5EF4-FFF2-40B4-BE49-F238E27FC236}">
                <a16:creationId xmlns:a16="http://schemas.microsoft.com/office/drawing/2014/main" id="{BE18F6F7-2D57-5DE2-C2B6-93B608BE69B8}"/>
              </a:ext>
            </a:extLst>
          </p:cNvPr>
          <p:cNvSpPr>
            <a:spLocks noGrp="1"/>
          </p:cNvSpPr>
          <p:nvPr>
            <p:ph idx="1"/>
          </p:nvPr>
        </p:nvSpPr>
        <p:spPr>
          <a:xfrm>
            <a:off x="985520" y="1188720"/>
            <a:ext cx="10058400" cy="3849624"/>
          </a:xfrm>
        </p:spPr>
        <p:txBody>
          <a:bodyPr>
            <a:normAutofit/>
          </a:bodyPr>
          <a:lstStyle/>
          <a:p>
            <a:r>
              <a:rPr lang="de-DE" b="1" dirty="0">
                <a:solidFill>
                  <a:srgbClr val="0070C0"/>
                </a:solidFill>
                <a:highlight>
                  <a:srgbClr val="00FF00"/>
                </a:highlight>
                <a:hlinkClick r:id="rId2">
                  <a:extLst>
                    <a:ext uri="{A12FA001-AC4F-418D-AE19-62706E023703}">
                      <ahyp:hlinkClr xmlns:ahyp="http://schemas.microsoft.com/office/drawing/2018/hyperlinkcolor" val="tx"/>
                    </a:ext>
                  </a:extLst>
                </a:hlinkClick>
              </a:rPr>
              <a:t>https://www2.ids-mannheim.de/cosmas2/web-app/hilfe/suchanfrage/eingabe-zeile/syntax/thema-druck.html?template=/cosmas2/template/print.tpl</a:t>
            </a:r>
            <a:endParaRPr lang="de-DE" b="1" dirty="0">
              <a:solidFill>
                <a:srgbClr val="0070C0"/>
              </a:solidFill>
              <a:highlight>
                <a:srgbClr val="00FF00"/>
              </a:highlight>
            </a:endParaRPr>
          </a:p>
          <a:p>
            <a:endParaRPr lang="de-DE" sz="2000" b="1" dirty="0">
              <a:solidFill>
                <a:srgbClr val="0070C0"/>
              </a:solidFill>
              <a:highlight>
                <a:srgbClr val="00FF00"/>
              </a:highlight>
            </a:endParaRPr>
          </a:p>
        </p:txBody>
      </p:sp>
      <p:sp>
        <p:nvSpPr>
          <p:cNvPr id="6" name="Rectangle 1">
            <a:extLst>
              <a:ext uri="{FF2B5EF4-FFF2-40B4-BE49-F238E27FC236}">
                <a16:creationId xmlns:a16="http://schemas.microsoft.com/office/drawing/2014/main" id="{6AEA233C-D744-253B-1913-24962638DC73}"/>
              </a:ext>
            </a:extLst>
          </p:cNvPr>
          <p:cNvSpPr>
            <a:spLocks noChangeArrowheads="1"/>
          </p:cNvSpPr>
          <p:nvPr/>
        </p:nvSpPr>
        <p:spPr bwMode="auto">
          <a:xfrm>
            <a:off x="655320" y="1814520"/>
            <a:ext cx="10551160"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Verdana" panose="020B0604030504040204" pitchFamily="34" charset="0"/>
              </a:rPr>
              <a:t>2.2. Logische Operatoren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Verdana" panose="020B0604030504040204" pitchFamily="34" charset="0"/>
              </a:rPr>
              <a:t>Die logischen Operatoren </a:t>
            </a:r>
            <a:r>
              <a:rPr kumimoji="0" lang="de-DE" altLang="de-DE" sz="1400" b="1" i="0" u="none" strike="noStrike" cap="none" normalizeH="0" baseline="0" dirty="0">
                <a:ln>
                  <a:noFill/>
                </a:ln>
                <a:solidFill>
                  <a:srgbClr val="000000"/>
                </a:solidFill>
                <a:effectLst/>
                <a:latin typeface="Arial Unicode MS"/>
              </a:rPr>
              <a:t>UND</a:t>
            </a:r>
            <a:r>
              <a:rPr kumimoji="0" lang="de-DE" altLang="de-DE" sz="1400" b="0" i="0" u="none" strike="noStrike" cap="none" normalizeH="0" baseline="0" dirty="0">
                <a:ln>
                  <a:noFill/>
                </a:ln>
                <a:solidFill>
                  <a:srgbClr val="000000"/>
                </a:solidFill>
                <a:effectLst/>
                <a:latin typeface="Verdana" panose="020B0604030504040204" pitchFamily="34" charset="0"/>
              </a:rPr>
              <a:t>, </a:t>
            </a:r>
            <a:r>
              <a:rPr kumimoji="0" lang="de-DE" altLang="de-DE" sz="1400" b="1" i="0" u="none" strike="noStrike" cap="none" normalizeH="0" baseline="0" dirty="0">
                <a:ln>
                  <a:noFill/>
                </a:ln>
                <a:solidFill>
                  <a:srgbClr val="000000"/>
                </a:solidFill>
                <a:effectLst/>
                <a:latin typeface="Arial Unicode MS"/>
              </a:rPr>
              <a:t>ODER</a:t>
            </a:r>
            <a:r>
              <a:rPr kumimoji="0" lang="de-DE" altLang="de-DE" sz="1400" b="0" i="0" u="none" strike="noStrike" cap="none" normalizeH="0" baseline="0" dirty="0">
                <a:ln>
                  <a:noFill/>
                </a:ln>
                <a:solidFill>
                  <a:srgbClr val="000000"/>
                </a:solidFill>
                <a:effectLst/>
                <a:latin typeface="Verdana" panose="020B0604030504040204" pitchFamily="34" charset="0"/>
              </a:rPr>
              <a:t>, </a:t>
            </a:r>
            <a:r>
              <a:rPr kumimoji="0" lang="de-DE" altLang="de-DE" sz="1400" b="1" i="0" u="none" strike="noStrike" cap="none" normalizeH="0" baseline="0" dirty="0">
                <a:ln>
                  <a:noFill/>
                </a:ln>
                <a:solidFill>
                  <a:srgbClr val="000000"/>
                </a:solidFill>
                <a:effectLst/>
                <a:latin typeface="Arial Unicode MS"/>
              </a:rPr>
              <a:t>NICHT</a:t>
            </a:r>
            <a:r>
              <a:rPr kumimoji="0" lang="de-DE" altLang="de-DE" sz="1400" b="0" i="0" u="none" strike="noStrike" cap="none" normalizeH="0" baseline="0" dirty="0">
                <a:ln>
                  <a:noFill/>
                </a:ln>
                <a:solidFill>
                  <a:srgbClr val="000000"/>
                </a:solidFill>
                <a:effectLst/>
                <a:latin typeface="Verdana" panose="020B0604030504040204" pitchFamily="34" charset="0"/>
              </a:rPr>
              <a:t> arbeiten textweise.</a:t>
            </a:r>
            <a:endParaRPr kumimoji="0" lang="de-DE" altLang="de-D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400" b="1" i="0" u="none" strike="noStrike" cap="none" normalizeH="0" baseline="0" dirty="0">
                <a:ln>
                  <a:noFill/>
                </a:ln>
                <a:solidFill>
                  <a:srgbClr val="000000"/>
                </a:solidFill>
                <a:effectLst/>
                <a:latin typeface="Arial Unicode MS"/>
              </a:rPr>
              <a:t>ODER</a:t>
            </a:r>
            <a:r>
              <a:rPr kumimoji="0" lang="de-DE" altLang="de-DE" sz="1400" b="0" i="0" u="none" strike="noStrike" cap="none" normalizeH="0" baseline="0" dirty="0">
                <a:ln>
                  <a:noFill/>
                </a:ln>
                <a:solidFill>
                  <a:srgbClr val="000000"/>
                </a:solidFill>
                <a:effectLst/>
                <a:latin typeface="Verdana" panose="020B0604030504040204" pitchFamily="34" charset="0"/>
              </a:rPr>
              <a:t> eignet sich vorwiegend dafür, mehrere Suchbegriffe in einem einzigen Suchlauf suchen zu lassen.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400" b="1" i="0" u="none" strike="noStrike" cap="none" normalizeH="0" baseline="0" dirty="0">
                <a:ln>
                  <a:noFill/>
                </a:ln>
                <a:solidFill>
                  <a:srgbClr val="000000"/>
                </a:solidFill>
                <a:effectLst/>
                <a:latin typeface="Arial Unicode MS"/>
              </a:rPr>
              <a:t>UND</a:t>
            </a:r>
            <a:r>
              <a:rPr kumimoji="0" lang="de-DE" altLang="de-DE" sz="1400" b="0" i="0" u="none" strike="noStrike" cap="none" normalizeH="0" baseline="0" dirty="0">
                <a:ln>
                  <a:noFill/>
                </a:ln>
                <a:solidFill>
                  <a:srgbClr val="000000"/>
                </a:solidFill>
                <a:effectLst/>
                <a:latin typeface="Verdana" panose="020B0604030504040204" pitchFamily="34" charset="0"/>
              </a:rPr>
              <a:t> </a:t>
            </a:r>
            <a:r>
              <a:rPr kumimoji="0" lang="de-DE" altLang="de-DE" sz="1400" b="0" i="0" u="none" strike="noStrike" cap="none" normalizeH="0" baseline="0" dirty="0" err="1">
                <a:ln>
                  <a:noFill/>
                </a:ln>
                <a:solidFill>
                  <a:srgbClr val="000000"/>
                </a:solidFill>
                <a:effectLst/>
                <a:latin typeface="Verdana" panose="020B0604030504040204" pitchFamily="34" charset="0"/>
              </a:rPr>
              <a:t>und</a:t>
            </a:r>
            <a:r>
              <a:rPr kumimoji="0" lang="de-DE" altLang="de-DE" sz="1400" b="0" i="0" u="none" strike="noStrike" cap="none" normalizeH="0" baseline="0" dirty="0">
                <a:ln>
                  <a:noFill/>
                </a:ln>
                <a:solidFill>
                  <a:srgbClr val="000000"/>
                </a:solidFill>
                <a:effectLst/>
                <a:latin typeface="Verdana" panose="020B0604030504040204" pitchFamily="34" charset="0"/>
              </a:rPr>
              <a:t> </a:t>
            </a:r>
            <a:r>
              <a:rPr kumimoji="0" lang="de-DE" altLang="de-DE" sz="1400" b="1" i="0" u="none" strike="noStrike" cap="none" normalizeH="0" baseline="0" dirty="0">
                <a:ln>
                  <a:noFill/>
                </a:ln>
                <a:solidFill>
                  <a:srgbClr val="000000"/>
                </a:solidFill>
                <a:effectLst/>
                <a:latin typeface="Arial Unicode MS"/>
              </a:rPr>
              <a:t>NICHT</a:t>
            </a:r>
            <a:r>
              <a:rPr kumimoji="0" lang="de-DE" altLang="de-DE" sz="1400" b="0" i="0" u="none" strike="noStrike" cap="none" normalizeH="0" baseline="0" dirty="0">
                <a:ln>
                  <a:noFill/>
                </a:ln>
                <a:solidFill>
                  <a:srgbClr val="000000"/>
                </a:solidFill>
                <a:effectLst/>
                <a:latin typeface="Verdana" panose="020B0604030504040204" pitchFamily="34" charset="0"/>
              </a:rPr>
              <a:t> sind in erster Linie nützlich, um sich eine neue Recherchebasis, ein benutzerdefiniertes Korpus, gezielt zusammenzustellen.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400" b="1"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Verdana" panose="020B0604030504040204" pitchFamily="34" charset="0"/>
              </a:rPr>
              <a:t>Der Operator </a:t>
            </a:r>
            <a:r>
              <a:rPr kumimoji="0" lang="de-DE" altLang="de-DE" sz="1400" b="1" i="0" u="none" strike="noStrike" cap="none" normalizeH="0" baseline="0" dirty="0">
                <a:ln>
                  <a:noFill/>
                </a:ln>
                <a:solidFill>
                  <a:srgbClr val="000000"/>
                </a:solidFill>
                <a:effectLst/>
                <a:latin typeface="Arial Unicode MS"/>
              </a:rPr>
              <a:t>UND</a:t>
            </a:r>
            <a:endParaRPr kumimoji="0" lang="de-DE" altLang="de-DE" sz="1400" b="1"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Verdana" panose="020B0604030504040204" pitchFamily="34" charset="0"/>
              </a:rPr>
              <a:t>Wenn </a:t>
            </a:r>
            <a:r>
              <a:rPr kumimoji="0" lang="de-DE" altLang="de-DE" sz="1400" b="0" i="0" u="none" strike="noStrike" cap="none" normalizeH="0" baseline="0" dirty="0">
                <a:ln>
                  <a:noFill/>
                </a:ln>
                <a:solidFill>
                  <a:srgbClr val="993300"/>
                </a:solidFill>
                <a:effectLst/>
                <a:latin typeface="Verdana" panose="020B0604030504040204" pitchFamily="34" charset="0"/>
                <a:hlinkClick r:id="rId3"/>
              </a:rPr>
              <a:t>Suchbegriffe</a:t>
            </a:r>
            <a:r>
              <a:rPr kumimoji="0" lang="de-DE" altLang="de-DE" sz="1400" b="0" i="0" u="none" strike="noStrike" cap="none" normalizeH="0" baseline="0" dirty="0">
                <a:ln>
                  <a:noFill/>
                </a:ln>
                <a:solidFill>
                  <a:srgbClr val="000000"/>
                </a:solidFill>
                <a:effectLst/>
                <a:latin typeface="Verdana" panose="020B0604030504040204" pitchFamily="34" charset="0"/>
              </a:rPr>
              <a:t> mit dem logischen Operator </a:t>
            </a:r>
            <a:r>
              <a:rPr kumimoji="0" lang="de-DE" altLang="de-DE" sz="1400" b="1" i="0" u="none" strike="noStrike" cap="none" normalizeH="0" baseline="0" dirty="0">
                <a:ln>
                  <a:noFill/>
                </a:ln>
                <a:solidFill>
                  <a:srgbClr val="000000"/>
                </a:solidFill>
                <a:effectLst/>
                <a:latin typeface="Arial Unicode MS"/>
              </a:rPr>
              <a:t>UND</a:t>
            </a:r>
            <a:r>
              <a:rPr kumimoji="0" lang="de-DE" altLang="de-DE" sz="1400" b="0" i="0" u="none" strike="noStrike" cap="none" normalizeH="0" baseline="0" dirty="0">
                <a:ln>
                  <a:noFill/>
                </a:ln>
                <a:solidFill>
                  <a:srgbClr val="000000"/>
                </a:solidFill>
                <a:effectLst/>
                <a:latin typeface="Verdana" panose="020B0604030504040204" pitchFamily="34" charset="0"/>
              </a:rPr>
              <a:t> verknüpft sind, findet COSMAS II im aktiven Korpus die Texte, in denen alle Suchbegriffe vorkommen.</a:t>
            </a:r>
            <a:endParaRPr kumimoji="0" lang="de-DE" altLang="de-DE" sz="1400" b="1"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Verdana" panose="020B0604030504040204" pitchFamily="34" charset="0"/>
              </a:rPr>
              <a:t>Beispiel-Suchanfrage:</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Verdana" panose="020B0604030504040204" pitchFamily="34" charset="0"/>
              </a:rPr>
              <a:t>Mit dieser Suchanfrage liefert COSMAS II die Texte, in denen "anscheinend" und "scheinbar" vorkommen.</a:t>
            </a:r>
            <a:endParaRPr kumimoji="0" lang="de-DE" altLang="de-D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400" b="0" i="0" u="none" strike="noStrike" cap="none" normalizeH="0" baseline="0" dirty="0">
                <a:ln>
                  <a:noFill/>
                </a:ln>
                <a:solidFill>
                  <a:srgbClr val="000000"/>
                </a:solidFill>
                <a:effectLst/>
                <a:latin typeface="Verdana" panose="020B0604030504040204" pitchFamily="34" charset="0"/>
              </a:rPr>
              <a:t>In der KWIC-Übersicht und in den Belegen wird korrekterweise mitunter nur das eine oder das andere Suchwort angezeigt, obwohl beide Suchwörter gefunden wurden. In einem solchen Fall ist der Umfang des dargestellten Kontextes zu klein, um beide Suchwörter anzeigen zu können.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400" b="1"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Verdana" panose="020B0604030504040204" pitchFamily="34" charset="0"/>
              </a:rPr>
              <a:t>Der Operator </a:t>
            </a:r>
            <a:r>
              <a:rPr kumimoji="0" lang="de-DE" altLang="de-DE" sz="1400" b="1" i="0" u="none" strike="noStrike" cap="none" normalizeH="0" baseline="0" dirty="0">
                <a:ln>
                  <a:noFill/>
                </a:ln>
                <a:solidFill>
                  <a:srgbClr val="000000"/>
                </a:solidFill>
                <a:effectLst/>
                <a:latin typeface="Arial Unicode MS"/>
              </a:rPr>
              <a:t>ODER</a:t>
            </a:r>
            <a:endParaRPr kumimoji="0" lang="de-DE" altLang="de-DE" sz="1400" b="1"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Verdana" panose="020B0604030504040204" pitchFamily="34" charset="0"/>
              </a:rPr>
              <a:t>Wenn Suchbegriffe mit dem logischen Operator </a:t>
            </a:r>
            <a:r>
              <a:rPr kumimoji="0" lang="de-DE" altLang="de-DE" sz="1400" b="1" i="0" u="none" strike="noStrike" cap="none" normalizeH="0" baseline="0" dirty="0">
                <a:ln>
                  <a:noFill/>
                </a:ln>
                <a:solidFill>
                  <a:srgbClr val="000000"/>
                </a:solidFill>
                <a:effectLst/>
                <a:latin typeface="Arial Unicode MS"/>
              </a:rPr>
              <a:t>ODER</a:t>
            </a:r>
            <a:r>
              <a:rPr kumimoji="0" lang="de-DE" altLang="de-DE" sz="1400" b="0" i="0" u="none" strike="noStrike" cap="none" normalizeH="0" baseline="0" dirty="0">
                <a:ln>
                  <a:noFill/>
                </a:ln>
                <a:solidFill>
                  <a:srgbClr val="000000"/>
                </a:solidFill>
                <a:effectLst/>
                <a:latin typeface="Verdana" panose="020B0604030504040204" pitchFamily="34" charset="0"/>
              </a:rPr>
              <a:t> verknüpft sind, findet COSMAS II im aktiven Korpus alle Texte, in denen mindestens eines der Suchbegriffe vorkommt.</a:t>
            </a:r>
            <a:endParaRPr kumimoji="0" lang="de-DE" altLang="de-DE" sz="1400" b="1"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Verdana" panose="020B0604030504040204" pitchFamily="34" charset="0"/>
              </a:rPr>
              <a:t>Beispiel-Suchanfrage:</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Verdana" panose="020B0604030504040204" pitchFamily="34" charset="0"/>
              </a:rPr>
              <a:t>Mit dieser Suchanfrage liefert COSMAS II die Texte, in denen "anscheinend" oder "scheinbar" oder beide Suchwörter vorkommen.</a:t>
            </a:r>
            <a:endParaRPr kumimoji="0" lang="de-DE" altLang="de-D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160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E46DEE-F622-E4A9-D2EE-4ED490283207}"/>
              </a:ext>
            </a:extLst>
          </p:cNvPr>
          <p:cNvSpPr>
            <a:spLocks noGrp="1"/>
          </p:cNvSpPr>
          <p:nvPr>
            <p:ph type="title"/>
          </p:nvPr>
        </p:nvSpPr>
        <p:spPr>
          <a:xfrm>
            <a:off x="1198880" y="568960"/>
            <a:ext cx="10058400" cy="1422400"/>
          </a:xfrm>
        </p:spPr>
        <p:txBody>
          <a:bodyPr>
            <a:normAutofit fontScale="90000"/>
          </a:bodyPr>
          <a:lstStyle/>
          <a:p>
            <a:r>
              <a:rPr lang="ru-RU" dirty="0"/>
              <a:t>Основной и </a:t>
            </a:r>
            <a:r>
              <a:rPr lang="ru-RU" dirty="0" err="1"/>
              <a:t>подкорпусы</a:t>
            </a:r>
            <a:r>
              <a:rPr lang="ru-RU" dirty="0"/>
              <a:t>: </a:t>
            </a:r>
            <a:r>
              <a:rPr lang="de-DE" dirty="0"/>
              <a:t>https://ruscorpora.ru/</a:t>
            </a:r>
            <a:br>
              <a:rPr lang="ru-RU" dirty="0"/>
            </a:br>
            <a:endParaRPr lang="de-DE" dirty="0"/>
          </a:p>
        </p:txBody>
      </p:sp>
      <p:pic>
        <p:nvPicPr>
          <p:cNvPr id="5" name="Inhaltsplatzhalter 4">
            <a:extLst>
              <a:ext uri="{FF2B5EF4-FFF2-40B4-BE49-F238E27FC236}">
                <a16:creationId xmlns:a16="http://schemas.microsoft.com/office/drawing/2014/main" id="{4CA03BF9-2997-A06A-2122-A9EE447723C2}"/>
              </a:ext>
            </a:extLst>
          </p:cNvPr>
          <p:cNvPicPr>
            <a:picLocks noGrp="1" noChangeAspect="1"/>
          </p:cNvPicPr>
          <p:nvPr>
            <p:ph idx="1"/>
          </p:nvPr>
        </p:nvPicPr>
        <p:blipFill>
          <a:blip r:embed="rId2"/>
          <a:stretch>
            <a:fillRect/>
          </a:stretch>
        </p:blipFill>
        <p:spPr>
          <a:xfrm>
            <a:off x="1696721" y="1607662"/>
            <a:ext cx="8665632" cy="4874418"/>
          </a:xfrm>
        </p:spPr>
      </p:pic>
    </p:spTree>
    <p:extLst>
      <p:ext uri="{BB962C8B-B14F-4D97-AF65-F5344CB8AC3E}">
        <p14:creationId xmlns:p14="http://schemas.microsoft.com/office/powerpoint/2010/main" val="134517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0DB286-DF1D-6370-3D8F-F7336C2B5B93}"/>
              </a:ext>
            </a:extLst>
          </p:cNvPr>
          <p:cNvSpPr>
            <a:spLocks noGrp="1"/>
          </p:cNvSpPr>
          <p:nvPr>
            <p:ph type="title"/>
          </p:nvPr>
        </p:nvSpPr>
        <p:spPr/>
        <p:txBody>
          <a:bodyPr/>
          <a:lstStyle/>
          <a:p>
            <a:r>
              <a:rPr lang="ru-RU" dirty="0" err="1"/>
              <a:t>Подкорпусы</a:t>
            </a:r>
            <a:r>
              <a:rPr lang="ru-RU" dirty="0"/>
              <a:t> по отношению к основному корпусу</a:t>
            </a:r>
            <a:endParaRPr lang="de-DE" dirty="0"/>
          </a:p>
        </p:txBody>
      </p:sp>
      <p:sp>
        <p:nvSpPr>
          <p:cNvPr id="3" name="Inhaltsplatzhalter 2">
            <a:extLst>
              <a:ext uri="{FF2B5EF4-FFF2-40B4-BE49-F238E27FC236}">
                <a16:creationId xmlns:a16="http://schemas.microsoft.com/office/drawing/2014/main" id="{9B0F8CAB-D3F4-5AD8-40CC-34877907A170}"/>
              </a:ext>
            </a:extLst>
          </p:cNvPr>
          <p:cNvSpPr>
            <a:spLocks noGrp="1"/>
          </p:cNvSpPr>
          <p:nvPr>
            <p:ph idx="1"/>
          </p:nvPr>
        </p:nvSpPr>
        <p:spPr/>
        <p:txBody>
          <a:bodyPr>
            <a:normAutofit/>
          </a:bodyPr>
          <a:lstStyle/>
          <a:p>
            <a:r>
              <a:rPr lang="ru-RU" sz="3600" dirty="0" err="1"/>
              <a:t>Подкорпусы</a:t>
            </a:r>
            <a:r>
              <a:rPr lang="ru-RU" sz="3600" dirty="0"/>
              <a:t> не являются частями основного корпуса! Это отдельные самостоятельные корпусы, выполняющие каждый свою задачу.</a:t>
            </a:r>
          </a:p>
          <a:p>
            <a:pPr marL="0" indent="0">
              <a:buNone/>
            </a:pPr>
            <a:r>
              <a:rPr lang="ru-RU" sz="3600" dirty="0"/>
              <a:t>Давайте на них посмотрим хотя бы беглым взглядом.</a:t>
            </a:r>
            <a:endParaRPr lang="de-DE" sz="3600" dirty="0"/>
          </a:p>
        </p:txBody>
      </p:sp>
    </p:spTree>
    <p:extLst>
      <p:ext uri="{BB962C8B-B14F-4D97-AF65-F5344CB8AC3E}">
        <p14:creationId xmlns:p14="http://schemas.microsoft.com/office/powerpoint/2010/main" val="1424897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3AF8B5-964E-26B5-4EDC-A0DF94B2530D}"/>
              </a:ext>
            </a:extLst>
          </p:cNvPr>
          <p:cNvSpPr>
            <a:spLocks noGrp="1"/>
          </p:cNvSpPr>
          <p:nvPr>
            <p:ph type="title"/>
          </p:nvPr>
        </p:nvSpPr>
        <p:spPr/>
        <p:txBody>
          <a:bodyPr/>
          <a:lstStyle/>
          <a:p>
            <a:r>
              <a:rPr lang="ru-RU" dirty="0"/>
              <a:t>Насколько велик НКРЯ?</a:t>
            </a:r>
            <a:endParaRPr lang="de-DE" dirty="0"/>
          </a:p>
        </p:txBody>
      </p:sp>
      <p:sp>
        <p:nvSpPr>
          <p:cNvPr id="3" name="Inhaltsplatzhalter 2">
            <a:extLst>
              <a:ext uri="{FF2B5EF4-FFF2-40B4-BE49-F238E27FC236}">
                <a16:creationId xmlns:a16="http://schemas.microsoft.com/office/drawing/2014/main" id="{500E6259-3DEB-A293-4E78-FAC5FF8E4837}"/>
              </a:ext>
            </a:extLst>
          </p:cNvPr>
          <p:cNvSpPr>
            <a:spLocks noGrp="1"/>
          </p:cNvSpPr>
          <p:nvPr>
            <p:ph idx="1"/>
          </p:nvPr>
        </p:nvSpPr>
        <p:spPr>
          <a:xfrm>
            <a:off x="1066800" y="1849120"/>
            <a:ext cx="10058400" cy="4366286"/>
          </a:xfrm>
        </p:spPr>
        <p:txBody>
          <a:bodyPr>
            <a:normAutofit fontScale="55000" lnSpcReduction="20000"/>
          </a:bodyPr>
          <a:lstStyle/>
          <a:p>
            <a:r>
              <a:rPr lang="ru-RU" sz="3800" b="0" i="0" dirty="0">
                <a:solidFill>
                  <a:srgbClr val="202122"/>
                </a:solidFill>
                <a:effectLst/>
                <a:latin typeface="Arial" panose="020B0604020202020204" pitchFamily="34" charset="0"/>
              </a:rPr>
              <a:t>Объём основного корпуса на июнь 2022 года составлял 375 млн словоупотреблений, а общий объём корпусов превышает 1,5 млрд словоупотреблений. Информация прямо на странице </a:t>
            </a:r>
            <a:r>
              <a:rPr lang="de-DE" sz="3800" b="0" i="0" dirty="0">
                <a:solidFill>
                  <a:srgbClr val="202122"/>
                </a:solidFill>
                <a:effectLst/>
                <a:latin typeface="Arial" panose="020B0604020202020204" pitchFamily="34" charset="0"/>
              </a:rPr>
              <a:t>https://ruscorpora.ru/</a:t>
            </a:r>
            <a:r>
              <a:rPr lang="ru-RU" sz="3800" b="0" i="0" dirty="0">
                <a:solidFill>
                  <a:srgbClr val="202122"/>
                </a:solidFill>
                <a:effectLst/>
                <a:latin typeface="Arial" panose="020B0604020202020204" pitchFamily="34" charset="0"/>
              </a:rPr>
              <a:t>.</a:t>
            </a:r>
            <a:endParaRPr lang="ru-RU" sz="3800" dirty="0"/>
          </a:p>
          <a:p>
            <a:r>
              <a:rPr lang="ru-RU" sz="3800" dirty="0"/>
              <a:t>НО!! НКРЯ не всесилен. В нём есть далеко не всё, что есть в дискурсе. Например, пока мало идиоматики.</a:t>
            </a:r>
          </a:p>
          <a:p>
            <a:pPr marL="0" indent="0">
              <a:buNone/>
            </a:pPr>
            <a:r>
              <a:rPr lang="ru-RU" sz="3800" dirty="0"/>
              <a:t>Ср.:</a:t>
            </a:r>
            <a:endParaRPr lang="de-DE" sz="3800" dirty="0"/>
          </a:p>
          <a:p>
            <a:pPr marL="0" indent="0">
              <a:buNone/>
            </a:pPr>
            <a:endParaRPr lang="ru-RU" sz="2900" dirty="0"/>
          </a:p>
          <a:p>
            <a:pPr marL="0" indent="0">
              <a:buNone/>
            </a:pPr>
            <a:r>
              <a:rPr lang="ru-RU" sz="2900" i="1" dirty="0"/>
              <a:t>С больной головы на здоровую</a:t>
            </a:r>
            <a:r>
              <a:rPr lang="ru-RU" sz="2900" dirty="0"/>
              <a:t>. (См. в разных </a:t>
            </a:r>
            <a:r>
              <a:rPr lang="ru-RU" sz="2900" dirty="0" err="1"/>
              <a:t>подкорпусах</a:t>
            </a:r>
            <a:r>
              <a:rPr lang="ru-RU" sz="2900" dirty="0"/>
              <a:t>)</a:t>
            </a:r>
            <a:endParaRPr lang="de-DE" sz="2900" dirty="0"/>
          </a:p>
          <a:p>
            <a:pPr marL="0" indent="0">
              <a:buNone/>
            </a:pPr>
            <a:endParaRPr lang="ru-RU" sz="2900" baseline="-25000" dirty="0"/>
          </a:p>
          <a:p>
            <a:r>
              <a:rPr lang="ru-RU" sz="2900" i="1" dirty="0"/>
              <a:t>Лучше в нас, чем в таз.</a:t>
            </a:r>
          </a:p>
          <a:p>
            <a:r>
              <a:rPr lang="ru-RU" sz="2900" i="1" dirty="0"/>
              <a:t>Лучше в вас, чем в таз.</a:t>
            </a:r>
          </a:p>
          <a:p>
            <a:r>
              <a:rPr lang="ru-RU" sz="2900" i="1" dirty="0"/>
              <a:t>Чем в таз, лучше в нас.</a:t>
            </a:r>
          </a:p>
          <a:p>
            <a:endParaRPr lang="ru-RU" sz="2900" dirty="0"/>
          </a:p>
          <a:p>
            <a:pPr marL="0" indent="0">
              <a:buNone/>
            </a:pPr>
            <a:endParaRPr lang="de-DE" sz="2000" dirty="0"/>
          </a:p>
        </p:txBody>
      </p:sp>
    </p:spTree>
    <p:extLst>
      <p:ext uri="{BB962C8B-B14F-4D97-AF65-F5344CB8AC3E}">
        <p14:creationId xmlns:p14="http://schemas.microsoft.com/office/powerpoint/2010/main" val="155011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08665E-1D97-49F5-3AF9-EF6E741403EA}"/>
              </a:ext>
            </a:extLst>
          </p:cNvPr>
          <p:cNvSpPr>
            <a:spLocks noGrp="1"/>
          </p:cNvSpPr>
          <p:nvPr>
            <p:ph type="title"/>
          </p:nvPr>
        </p:nvSpPr>
        <p:spPr/>
        <p:txBody>
          <a:bodyPr/>
          <a:lstStyle/>
          <a:p>
            <a:r>
              <a:rPr lang="ru-RU" dirty="0"/>
              <a:t>Информация об НКРЯ и о каждом </a:t>
            </a:r>
            <a:r>
              <a:rPr lang="ru-RU" dirty="0" err="1"/>
              <a:t>подкорпусе</a:t>
            </a:r>
            <a:endParaRPr lang="de-DE" dirty="0"/>
          </a:p>
        </p:txBody>
      </p:sp>
      <p:sp>
        <p:nvSpPr>
          <p:cNvPr id="3" name="Inhaltsplatzhalter 2">
            <a:extLst>
              <a:ext uri="{FF2B5EF4-FFF2-40B4-BE49-F238E27FC236}">
                <a16:creationId xmlns:a16="http://schemas.microsoft.com/office/drawing/2014/main" id="{92899AE2-8B67-CFD2-E1A1-C5F7624C7B65}"/>
              </a:ext>
            </a:extLst>
          </p:cNvPr>
          <p:cNvSpPr>
            <a:spLocks noGrp="1"/>
          </p:cNvSpPr>
          <p:nvPr>
            <p:ph idx="1"/>
          </p:nvPr>
        </p:nvSpPr>
        <p:spPr/>
        <p:txBody>
          <a:bodyPr>
            <a:normAutofit/>
          </a:bodyPr>
          <a:lstStyle/>
          <a:p>
            <a:r>
              <a:rPr lang="de-DE" sz="2800" b="1" dirty="0">
                <a:solidFill>
                  <a:schemeClr val="accent1">
                    <a:lumMod val="50000"/>
                  </a:schemeClr>
                </a:solidFill>
                <a:highlight>
                  <a:srgbClr val="00FF00"/>
                </a:highlight>
                <a:hlinkClick r:id="rId2">
                  <a:extLst>
                    <a:ext uri="{A12FA001-AC4F-418D-AE19-62706E023703}">
                      <ahyp:hlinkClr xmlns:ahyp="http://schemas.microsoft.com/office/drawing/2018/hyperlinkcolor" val="tx"/>
                    </a:ext>
                  </a:extLst>
                </a:hlinkClick>
              </a:rPr>
              <a:t>https://ruscorpora.ru/page/corpora-structure/</a:t>
            </a:r>
            <a:r>
              <a:rPr lang="ru-RU" sz="2800" b="1" dirty="0">
                <a:solidFill>
                  <a:schemeClr val="accent1">
                    <a:lumMod val="50000"/>
                  </a:schemeClr>
                </a:solidFill>
                <a:highlight>
                  <a:srgbClr val="00FF00"/>
                </a:highlight>
              </a:rPr>
              <a:t> (Какие есть </a:t>
            </a:r>
            <a:r>
              <a:rPr lang="ru-RU" sz="2800" b="1" dirty="0" err="1">
                <a:solidFill>
                  <a:schemeClr val="accent1">
                    <a:lumMod val="50000"/>
                  </a:schemeClr>
                </a:solidFill>
                <a:highlight>
                  <a:srgbClr val="00FF00"/>
                </a:highlight>
              </a:rPr>
              <a:t>подкорпусы</a:t>
            </a:r>
            <a:r>
              <a:rPr lang="ru-RU" sz="2800" b="1" dirty="0">
                <a:solidFill>
                  <a:schemeClr val="accent1">
                    <a:lumMod val="50000"/>
                  </a:schemeClr>
                </a:solidFill>
                <a:highlight>
                  <a:srgbClr val="00FF00"/>
                </a:highlight>
              </a:rPr>
              <a:t>? В чём их цель? Как они устроены?)</a:t>
            </a:r>
          </a:p>
          <a:p>
            <a:endParaRPr lang="ru-RU" sz="2800" b="1" dirty="0">
              <a:solidFill>
                <a:schemeClr val="accent1">
                  <a:lumMod val="50000"/>
                </a:schemeClr>
              </a:solidFill>
              <a:highlight>
                <a:srgbClr val="00FF00"/>
              </a:highlight>
            </a:endParaRPr>
          </a:p>
          <a:p>
            <a:r>
              <a:rPr lang="de-DE" sz="2800" b="1" dirty="0">
                <a:solidFill>
                  <a:schemeClr val="accent1">
                    <a:lumMod val="50000"/>
                  </a:schemeClr>
                </a:solidFill>
                <a:highlight>
                  <a:srgbClr val="00FF00"/>
                </a:highlight>
                <a:hlinkClick r:id="rId3">
                  <a:extLst>
                    <a:ext uri="{A12FA001-AC4F-418D-AE19-62706E023703}">
                      <ahyp:hlinkClr xmlns:ahyp="http://schemas.microsoft.com/office/drawing/2018/hyperlinkcolor" val="tx"/>
                    </a:ext>
                  </a:extLst>
                </a:hlinkClick>
              </a:rPr>
              <a:t>https://studiorum.ruscorpora.ru/manual/basic/</a:t>
            </a:r>
            <a:r>
              <a:rPr lang="ru-RU" sz="2800" b="1" dirty="0">
                <a:solidFill>
                  <a:schemeClr val="accent1">
                    <a:lumMod val="50000"/>
                  </a:schemeClr>
                </a:solidFill>
                <a:highlight>
                  <a:srgbClr val="00FF00"/>
                </a:highlight>
              </a:rPr>
              <a:t> (например: Что такое «Снятая омонимия»?)</a:t>
            </a:r>
            <a:endParaRPr lang="de-DE" sz="2800" b="1" dirty="0">
              <a:solidFill>
                <a:schemeClr val="accent1">
                  <a:lumMod val="50000"/>
                </a:schemeClr>
              </a:solidFill>
              <a:highlight>
                <a:srgbClr val="00FF00"/>
              </a:highlight>
            </a:endParaRPr>
          </a:p>
        </p:txBody>
      </p:sp>
    </p:spTree>
    <p:extLst>
      <p:ext uri="{BB962C8B-B14F-4D97-AF65-F5344CB8AC3E}">
        <p14:creationId xmlns:p14="http://schemas.microsoft.com/office/powerpoint/2010/main" val="3404118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9F3FE7-4F9B-FC61-7C62-788E4D9DE3B7}"/>
              </a:ext>
            </a:extLst>
          </p:cNvPr>
          <p:cNvSpPr>
            <a:spLocks noGrp="1"/>
          </p:cNvSpPr>
          <p:nvPr>
            <p:ph type="title"/>
          </p:nvPr>
        </p:nvSpPr>
        <p:spPr/>
        <p:txBody>
          <a:bodyPr/>
          <a:lstStyle/>
          <a:p>
            <a:r>
              <a:rPr lang="ru-RU" dirty="0"/>
              <a:t> Использование НКРЯ: </a:t>
            </a:r>
            <a:r>
              <a:rPr lang="de-DE" dirty="0"/>
              <a:t>studiorum</a:t>
            </a:r>
          </a:p>
        </p:txBody>
      </p:sp>
      <p:sp>
        <p:nvSpPr>
          <p:cNvPr id="3" name="Inhaltsplatzhalter 2">
            <a:extLst>
              <a:ext uri="{FF2B5EF4-FFF2-40B4-BE49-F238E27FC236}">
                <a16:creationId xmlns:a16="http://schemas.microsoft.com/office/drawing/2014/main" id="{89A15F16-2007-DA3E-8A0C-408BBC37C3CA}"/>
              </a:ext>
            </a:extLst>
          </p:cNvPr>
          <p:cNvSpPr>
            <a:spLocks noGrp="1"/>
          </p:cNvSpPr>
          <p:nvPr>
            <p:ph idx="1"/>
          </p:nvPr>
        </p:nvSpPr>
        <p:spPr>
          <a:xfrm>
            <a:off x="1066800" y="2103120"/>
            <a:ext cx="10332720" cy="2939397"/>
          </a:xfrm>
        </p:spPr>
        <p:txBody>
          <a:bodyPr>
            <a:noAutofit/>
          </a:bodyPr>
          <a:lstStyle/>
          <a:p>
            <a:endParaRPr lang="ru-RU" sz="2400" b="0" i="0" dirty="0">
              <a:solidFill>
                <a:srgbClr val="212529"/>
              </a:solidFill>
              <a:effectLst/>
              <a:latin typeface="PT Serif" panose="020A0603040505020204" pitchFamily="18" charset="0"/>
            </a:endParaRPr>
          </a:p>
          <a:p>
            <a:r>
              <a:rPr lang="ru-RU" sz="2400" dirty="0">
                <a:solidFill>
                  <a:srgbClr val="212529"/>
                </a:solidFill>
                <a:latin typeface="PT Serif" panose="020A0603040505020204" pitchFamily="18" charset="0"/>
              </a:rPr>
              <a:t>На странице </a:t>
            </a:r>
            <a:r>
              <a:rPr lang="de-DE" sz="2400" dirty="0">
                <a:solidFill>
                  <a:srgbClr val="212529"/>
                </a:solidFill>
                <a:latin typeface="PT Serif" panose="020A0603040505020204" pitchFamily="18" charset="0"/>
              </a:rPr>
              <a:t>https://studiorum.ruscorpora.ru/manual/basic/ </a:t>
            </a:r>
            <a:r>
              <a:rPr lang="ru-RU" sz="2400" b="0" i="0" dirty="0">
                <a:solidFill>
                  <a:srgbClr val="212529"/>
                </a:solidFill>
                <a:effectLst/>
                <a:latin typeface="PT Serif" panose="020A0603040505020204" pitchFamily="18" charset="0"/>
              </a:rPr>
              <a:t>информация правилах создания запросов в НКРЯ выложена для всех, кого интересует внутренняя «кухня» грамматической разметки.</a:t>
            </a:r>
            <a:endParaRPr lang="de-DE" sz="2400" dirty="0"/>
          </a:p>
        </p:txBody>
      </p:sp>
    </p:spTree>
    <p:extLst>
      <p:ext uri="{BB962C8B-B14F-4D97-AF65-F5344CB8AC3E}">
        <p14:creationId xmlns:p14="http://schemas.microsoft.com/office/powerpoint/2010/main" val="1653591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FC70B9-2454-4440-4086-A03EDC8A50D3}"/>
              </a:ext>
            </a:extLst>
          </p:cNvPr>
          <p:cNvSpPr>
            <a:spLocks noGrp="1"/>
          </p:cNvSpPr>
          <p:nvPr>
            <p:ph type="title"/>
          </p:nvPr>
        </p:nvSpPr>
        <p:spPr/>
        <p:txBody>
          <a:bodyPr/>
          <a:lstStyle/>
          <a:p>
            <a:r>
              <a:rPr lang="ru-RU" dirty="0">
                <a:solidFill>
                  <a:schemeClr val="accent1">
                    <a:lumMod val="50000"/>
                  </a:schemeClr>
                </a:solidFill>
              </a:rPr>
              <a:t>Как создать запрос?</a:t>
            </a:r>
            <a:endParaRPr lang="de-DE" dirty="0">
              <a:solidFill>
                <a:schemeClr val="accent1">
                  <a:lumMod val="50000"/>
                </a:schemeClr>
              </a:solidFill>
            </a:endParaRPr>
          </a:p>
        </p:txBody>
      </p:sp>
      <p:sp>
        <p:nvSpPr>
          <p:cNvPr id="3" name="Inhaltsplatzhalter 2">
            <a:extLst>
              <a:ext uri="{FF2B5EF4-FFF2-40B4-BE49-F238E27FC236}">
                <a16:creationId xmlns:a16="http://schemas.microsoft.com/office/drawing/2014/main" id="{A20A4443-58A6-0B08-9BAB-BB6FDD38068F}"/>
              </a:ext>
            </a:extLst>
          </p:cNvPr>
          <p:cNvSpPr>
            <a:spLocks noGrp="1"/>
          </p:cNvSpPr>
          <p:nvPr>
            <p:ph idx="1"/>
          </p:nvPr>
        </p:nvSpPr>
        <p:spPr/>
        <p:txBody>
          <a:bodyPr>
            <a:normAutofit/>
          </a:bodyPr>
          <a:lstStyle/>
          <a:p>
            <a:pPr marL="0" indent="0">
              <a:buNone/>
            </a:pPr>
            <a:r>
              <a:rPr lang="ru-RU" sz="2000" b="1" dirty="0">
                <a:highlight>
                  <a:srgbClr val="00FF00"/>
                </a:highlight>
              </a:rPr>
              <a:t>См. ссылку:</a:t>
            </a:r>
          </a:p>
          <a:p>
            <a:pPr marL="0" indent="0">
              <a:buNone/>
            </a:pPr>
            <a:r>
              <a:rPr lang="de-DE" sz="2000" b="1" dirty="0">
                <a:solidFill>
                  <a:srgbClr val="0070C0"/>
                </a:solidFill>
                <a:highlight>
                  <a:srgbClr val="00FF00"/>
                </a:highlight>
                <a:hlinkClick r:id="rId2"/>
              </a:rPr>
              <a:t>https://studiorum.ruscorpora.ru/manual/</a:t>
            </a:r>
            <a:endParaRPr lang="ru-RU" sz="2000" b="1" dirty="0">
              <a:solidFill>
                <a:srgbClr val="0070C0"/>
              </a:solidFill>
              <a:highlight>
                <a:srgbClr val="00FF00"/>
              </a:highlight>
            </a:endParaRPr>
          </a:p>
          <a:p>
            <a:pPr marL="0" indent="0">
              <a:buNone/>
            </a:pPr>
            <a:endParaRPr lang="de-DE" sz="2000" b="1" dirty="0">
              <a:solidFill>
                <a:srgbClr val="0070C0"/>
              </a:solidFill>
              <a:highlight>
                <a:srgbClr val="00FF00"/>
              </a:highlight>
            </a:endParaRPr>
          </a:p>
        </p:txBody>
      </p:sp>
    </p:spTree>
    <p:extLst>
      <p:ext uri="{BB962C8B-B14F-4D97-AF65-F5344CB8AC3E}">
        <p14:creationId xmlns:p14="http://schemas.microsoft.com/office/powerpoint/2010/main" val="1180789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8009B9-E930-B9A6-960A-D0A05CA40E7B}"/>
              </a:ext>
            </a:extLst>
          </p:cNvPr>
          <p:cNvSpPr>
            <a:spLocks noGrp="1"/>
          </p:cNvSpPr>
          <p:nvPr>
            <p:ph type="title"/>
          </p:nvPr>
        </p:nvSpPr>
        <p:spPr/>
        <p:txBody>
          <a:bodyPr/>
          <a:lstStyle/>
          <a:p>
            <a:r>
              <a:rPr lang="ru-RU" dirty="0">
                <a:solidFill>
                  <a:schemeClr val="accent1">
                    <a:lumMod val="50000"/>
                  </a:schemeClr>
                </a:solidFill>
              </a:rPr>
              <a:t>Операторы поиска</a:t>
            </a:r>
            <a:endParaRPr lang="de-DE" dirty="0">
              <a:solidFill>
                <a:schemeClr val="accent1">
                  <a:lumMod val="50000"/>
                </a:schemeClr>
              </a:solidFill>
            </a:endParaRPr>
          </a:p>
        </p:txBody>
      </p:sp>
      <p:sp>
        <p:nvSpPr>
          <p:cNvPr id="3" name="Inhaltsplatzhalter 2">
            <a:extLst>
              <a:ext uri="{FF2B5EF4-FFF2-40B4-BE49-F238E27FC236}">
                <a16:creationId xmlns:a16="http://schemas.microsoft.com/office/drawing/2014/main" id="{5C514500-E716-EA7E-7B68-9B02210FF2E7}"/>
              </a:ext>
            </a:extLst>
          </p:cNvPr>
          <p:cNvSpPr>
            <a:spLocks noGrp="1"/>
          </p:cNvSpPr>
          <p:nvPr>
            <p:ph idx="1"/>
          </p:nvPr>
        </p:nvSpPr>
        <p:spPr>
          <a:xfrm>
            <a:off x="1066800" y="1859280"/>
            <a:ext cx="10058400" cy="3849624"/>
          </a:xfrm>
        </p:spPr>
        <p:txBody>
          <a:bodyPr>
            <a:normAutofit fontScale="77500" lnSpcReduction="20000"/>
          </a:bodyPr>
          <a:lstStyle/>
          <a:p>
            <a:pPr marL="274320" lvl="1" indent="0">
              <a:buNone/>
            </a:pPr>
            <a:r>
              <a:rPr lang="de-DE" sz="2800" dirty="0">
                <a:highlight>
                  <a:srgbClr val="00FF00"/>
                </a:highlight>
              </a:rPr>
              <a:t>| </a:t>
            </a:r>
            <a:r>
              <a:rPr lang="de-DE" sz="2800" dirty="0"/>
              <a:t>	oder </a:t>
            </a:r>
          </a:p>
          <a:p>
            <a:pPr marL="274320" lvl="1" indent="0">
              <a:buNone/>
            </a:pPr>
            <a:r>
              <a:rPr lang="de-DE" sz="2800" dirty="0">
                <a:effectLst/>
                <a:highlight>
                  <a:srgbClr val="00FF00"/>
                </a:highlight>
                <a:latin typeface="Times New Roman" panose="02020603050405020304" pitchFamily="18" charset="0"/>
                <a:ea typeface="Times New Roman" panose="02020603050405020304" pitchFamily="18" charset="0"/>
              </a:rPr>
              <a:t>&amp;</a:t>
            </a:r>
            <a:r>
              <a:rPr lang="de-DE" sz="2800" dirty="0"/>
              <a:t>	und </a:t>
            </a:r>
          </a:p>
          <a:p>
            <a:pPr marL="274320" lvl="1" indent="0">
              <a:buNone/>
            </a:pPr>
            <a:r>
              <a:rPr lang="de-DE" sz="2800" dirty="0">
                <a:highlight>
                  <a:srgbClr val="00FF00"/>
                </a:highlight>
              </a:rPr>
              <a:t>- </a:t>
            </a:r>
            <a:r>
              <a:rPr lang="de-DE" sz="2800" dirty="0"/>
              <a:t>	ohne </a:t>
            </a:r>
          </a:p>
          <a:p>
            <a:pPr marL="274320" lvl="1" indent="0">
              <a:buNone/>
            </a:pPr>
            <a:r>
              <a:rPr lang="de-DE" sz="2800" dirty="0">
                <a:highlight>
                  <a:srgbClr val="00FF00"/>
                </a:highlight>
              </a:rPr>
              <a:t>* </a:t>
            </a:r>
            <a:r>
              <a:rPr lang="de-DE" sz="2800" dirty="0"/>
              <a:t>	null oder beliebige Zeichen</a:t>
            </a:r>
            <a:endParaRPr lang="ru-RU" sz="2800" dirty="0"/>
          </a:p>
          <a:p>
            <a:pPr marL="274320" lvl="1" indent="0">
              <a:buNone/>
            </a:pPr>
            <a:r>
              <a:rPr lang="ru-RU" sz="2800" dirty="0">
                <a:highlight>
                  <a:srgbClr val="00FF00"/>
                </a:highlight>
              </a:rPr>
              <a:t>«» </a:t>
            </a:r>
            <a:r>
              <a:rPr lang="ru-RU" sz="2800" dirty="0"/>
              <a:t>    </a:t>
            </a:r>
            <a:r>
              <a:rPr lang="de-DE" sz="2800" dirty="0"/>
              <a:t> genaue Suche</a:t>
            </a:r>
            <a:endParaRPr lang="ru-RU" sz="2800" dirty="0"/>
          </a:p>
          <a:p>
            <a:pPr marL="274320" lvl="1" indent="0">
              <a:buNone/>
            </a:pPr>
            <a:endParaRPr lang="ru-RU" sz="4000" b="0" i="0" dirty="0">
              <a:solidFill>
                <a:srgbClr val="212529"/>
              </a:solidFill>
              <a:effectLst/>
              <a:latin typeface="PT Serif" panose="020A0603040505020204" pitchFamily="18" charset="0"/>
            </a:endParaRPr>
          </a:p>
          <a:p>
            <a:pPr marL="274320" lvl="1" indent="0">
              <a:buNone/>
            </a:pPr>
            <a:r>
              <a:rPr lang="ru-RU" sz="4000" b="0" i="0" dirty="0">
                <a:solidFill>
                  <a:srgbClr val="212529"/>
                </a:solidFill>
                <a:effectLst/>
                <a:latin typeface="PT Serif" panose="020A0603040505020204" pitchFamily="18" charset="0"/>
              </a:rPr>
              <a:t>Семантические </a:t>
            </a:r>
            <a:r>
              <a:rPr lang="ru-RU" sz="4000" dirty="0">
                <a:solidFill>
                  <a:srgbClr val="212529"/>
                </a:solidFill>
                <a:latin typeface="PT Serif" panose="020A0603040505020204" pitchFamily="18" charset="0"/>
              </a:rPr>
              <a:t>и грамматические </a:t>
            </a:r>
            <a:r>
              <a:rPr lang="ru-RU" sz="4000" b="0" i="0" dirty="0">
                <a:solidFill>
                  <a:srgbClr val="212529"/>
                </a:solidFill>
                <a:effectLst/>
                <a:latin typeface="PT Serif" panose="020A0603040505020204" pitchFamily="18" charset="0"/>
              </a:rPr>
              <a:t>признаки можно устанавливать через меню, а можно вручную, если знать обозначение нужного признака.  </a:t>
            </a:r>
            <a:endParaRPr lang="de-DE" sz="2800" dirty="0"/>
          </a:p>
        </p:txBody>
      </p:sp>
    </p:spTree>
    <p:extLst>
      <p:ext uri="{BB962C8B-B14F-4D97-AF65-F5344CB8AC3E}">
        <p14:creationId xmlns:p14="http://schemas.microsoft.com/office/powerpoint/2010/main" val="2350771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4285886_TF78829772.potx" id="{43E5DA4A-A859-4B42-BEEA-741D0B7EB831}" vid="{099C06B3-13F1-4708-BB9D-1BD7B971429C}"/>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3.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{A89DC533-93B8-4F86-A3D6-D2C329984C16}tf78829772_win32</Template>
  <TotalTime>0</TotalTime>
  <Words>2108</Words>
  <Application>Microsoft Office PowerPoint</Application>
  <PresentationFormat>Breitbild</PresentationFormat>
  <Paragraphs>130</Paragraphs>
  <Slides>20</Slides>
  <Notes>1</Notes>
  <HiddenSlides>0</HiddenSlides>
  <MMClips>0</MMClips>
  <ScaleCrop>false</ScaleCrop>
  <HeadingPairs>
    <vt:vector size="6" baseType="variant">
      <vt:variant>
        <vt:lpstr>Verwendete Schriftarten</vt:lpstr>
      </vt:variant>
      <vt:variant>
        <vt:i4>12</vt:i4>
      </vt:variant>
      <vt:variant>
        <vt:lpstr>Design</vt:lpstr>
      </vt:variant>
      <vt:variant>
        <vt:i4>1</vt:i4>
      </vt:variant>
      <vt:variant>
        <vt:lpstr>Folientitel</vt:lpstr>
      </vt:variant>
      <vt:variant>
        <vt:i4>20</vt:i4>
      </vt:variant>
    </vt:vector>
  </HeadingPairs>
  <TitlesOfParts>
    <vt:vector size="33" baseType="lpstr">
      <vt:lpstr>Arial</vt:lpstr>
      <vt:lpstr>Arial Unicode MS</vt:lpstr>
      <vt:lpstr>Calibri</vt:lpstr>
      <vt:lpstr>Garamond</vt:lpstr>
      <vt:lpstr>Noto Sans</vt:lpstr>
      <vt:lpstr>Open sans condensed</vt:lpstr>
      <vt:lpstr>PT Serif</vt:lpstr>
      <vt:lpstr>Sagona Book</vt:lpstr>
      <vt:lpstr>Sagona ExtraLight</vt:lpstr>
      <vt:lpstr>Tahoma</vt:lpstr>
      <vt:lpstr>Times New Roman</vt:lpstr>
      <vt:lpstr>Verdana</vt:lpstr>
      <vt:lpstr>SavonVTI</vt:lpstr>
      <vt:lpstr>НКРЯ:  Национальный корпус  русского  языка</vt:lpstr>
      <vt:lpstr>К о́ РПУСЫ или КОРПУС а́?? См. Грамота.ру</vt:lpstr>
      <vt:lpstr>Основной и подкорпусы: https://ruscorpora.ru/ </vt:lpstr>
      <vt:lpstr>Подкорпусы по отношению к основному корпусу</vt:lpstr>
      <vt:lpstr>Насколько велик НКРЯ?</vt:lpstr>
      <vt:lpstr>Информация об НКРЯ и о каждом подкорпусе</vt:lpstr>
      <vt:lpstr> Использование НКРЯ: studiorum</vt:lpstr>
      <vt:lpstr>Как создать запрос?</vt:lpstr>
      <vt:lpstr>Операторы поиска</vt:lpstr>
      <vt:lpstr>Поиск лексико-грамматических форм</vt:lpstr>
      <vt:lpstr>Использование дополнительных грамматических и семантических признаков</vt:lpstr>
      <vt:lpstr>Поиск двух и более форм одновременно</vt:lpstr>
      <vt:lpstr>Примеры: «попробуй + императив» и «поди + императив»</vt:lpstr>
      <vt:lpstr>Фиксация формы: оператор «кавычки» (» «)</vt:lpstr>
      <vt:lpstr>Исключение ненужных форм, слов и характеристик: оператор «минус» (–) </vt:lpstr>
      <vt:lpstr>Поиск по сегменту слова (начальному или конечному): оператор звёздочка (*)  </vt:lpstr>
      <vt:lpstr>Дополнительные признаки </vt:lpstr>
      <vt:lpstr>Пример: за такое убить мало</vt:lpstr>
      <vt:lpstr>Работа с найденными примерами </vt:lpstr>
      <vt:lpstr>DeReKo: Deutsches Referenzkorpus, IDS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НКРЯ: Национальный корпус  русского  языка</dc:title>
  <dc:creator>Pavlova, Dr. Anna</dc:creator>
  <cp:lastModifiedBy>Igor Wassiljew</cp:lastModifiedBy>
  <cp:revision>43</cp:revision>
  <dcterms:created xsi:type="dcterms:W3CDTF">2022-07-02T14:07:51Z</dcterms:created>
  <dcterms:modified xsi:type="dcterms:W3CDTF">2022-11-11T10:13:25Z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